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6" r:id="rId17"/>
    <p:sldId id="277" r:id="rId18"/>
    <p:sldId id="278" r:id="rId19"/>
    <p:sldId id="273" r:id="rId20"/>
    <p:sldId id="274" r:id="rId21"/>
    <p:sldId id="275" r:id="rId22"/>
    <p:sldId id="272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3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14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88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7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54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86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9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39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1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10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49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DDC8-C5D6-4927-B29F-680260F05DA7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49DD2-A35B-4E95-8BB5-62758F7E00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5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HUMAN RESOURCES POLICIES GOVERNING HIRES, SALARY RAISES, PROMOTIONS AND BONUSES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000000"/>
                </a:solidFill>
              </a:rPr>
              <a:t>January</a:t>
            </a:r>
            <a:r>
              <a:rPr lang="fr-FR" dirty="0" smtClean="0">
                <a:solidFill>
                  <a:srgbClr val="000000"/>
                </a:solidFill>
              </a:rPr>
              <a:t> 2014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9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CREATION OF NEW POSITIONS</a:t>
            </a:r>
            <a:br>
              <a:rPr lang="fr-FR" b="1" dirty="0" smtClean="0"/>
            </a:br>
            <a:r>
              <a:rPr lang="fr-FR" b="1" dirty="0" smtClean="0"/>
              <a:t>PERMANENT FULL-TIME FACULTY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 smtClean="0"/>
              <a:t>Creation</a:t>
            </a:r>
            <a:r>
              <a:rPr lang="fr-FR" dirty="0" smtClean="0"/>
              <a:t> of a full-time </a:t>
            </a:r>
            <a:r>
              <a:rPr lang="fr-FR" dirty="0" err="1" smtClean="0"/>
              <a:t>faculty</a:t>
            </a:r>
            <a:r>
              <a:rPr lang="fr-FR" dirty="0" smtClean="0"/>
              <a:t> position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foreseen</a:t>
            </a:r>
            <a:r>
              <a:rPr lang="fr-FR" dirty="0" smtClean="0"/>
              <a:t> in the budget of the </a:t>
            </a:r>
            <a:r>
              <a:rPr lang="fr-FR" dirty="0" err="1" smtClean="0"/>
              <a:t>year</a:t>
            </a:r>
            <a:r>
              <a:rPr lang="fr-FR" dirty="0" smtClean="0"/>
              <a:t> PRECEDING </a:t>
            </a:r>
            <a:r>
              <a:rPr lang="fr-FR" dirty="0" err="1" smtClean="0"/>
              <a:t>that</a:t>
            </a:r>
            <a:r>
              <a:rPr lang="fr-FR" dirty="0" smtClean="0"/>
              <a:t> in </a:t>
            </a:r>
            <a:r>
              <a:rPr lang="fr-FR" dirty="0" err="1" smtClean="0"/>
              <a:t>which</a:t>
            </a:r>
            <a:r>
              <a:rPr lang="fr-FR" dirty="0" smtClean="0"/>
              <a:t> the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hired</a:t>
            </a:r>
            <a:endParaRPr lang="fr-FR" dirty="0" smtClean="0"/>
          </a:p>
          <a:p>
            <a:pPr algn="just"/>
            <a:r>
              <a:rPr lang="fr-FR" dirty="0" smtClean="0"/>
              <a:t>The Dean and the President </a:t>
            </a:r>
            <a:r>
              <a:rPr lang="fr-FR" dirty="0" err="1" smtClean="0"/>
              <a:t>determine</a:t>
            </a:r>
            <a:r>
              <a:rPr lang="fr-FR" dirty="0" smtClean="0"/>
              <a:t> the </a:t>
            </a:r>
            <a:r>
              <a:rPr lang="fr-FR" dirty="0" err="1" smtClean="0"/>
              <a:t>rank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the new </a:t>
            </a:r>
            <a:r>
              <a:rPr lang="fr-FR" dirty="0" err="1" smtClean="0"/>
              <a:t>faculty</a:t>
            </a:r>
            <a:r>
              <a:rPr lang="fr-FR" dirty="0" smtClean="0"/>
              <a:t>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recruited</a:t>
            </a:r>
            <a:endParaRPr lang="fr-FR" dirty="0" smtClean="0"/>
          </a:p>
          <a:p>
            <a:pPr algn="just"/>
            <a:r>
              <a:rPr lang="fr-FR" dirty="0" smtClean="0"/>
              <a:t>The budget </a:t>
            </a:r>
            <a:r>
              <a:rPr lang="fr-FR" dirty="0" err="1" smtClean="0"/>
              <a:t>includes</a:t>
            </a:r>
            <a:r>
              <a:rPr lang="fr-FR" dirty="0" smtClean="0"/>
              <a:t> the </a:t>
            </a:r>
            <a:r>
              <a:rPr lang="fr-FR" dirty="0" err="1" smtClean="0"/>
              <a:t>costs</a:t>
            </a:r>
            <a:r>
              <a:rPr lang="fr-FR" dirty="0" smtClean="0"/>
              <a:t> of </a:t>
            </a:r>
            <a:r>
              <a:rPr lang="fr-FR" dirty="0" err="1" smtClean="0"/>
              <a:t>selection</a:t>
            </a:r>
            <a:r>
              <a:rPr lang="fr-FR" dirty="0" smtClean="0"/>
              <a:t> and </a:t>
            </a:r>
            <a:r>
              <a:rPr lang="fr-FR" dirty="0" err="1" smtClean="0"/>
              <a:t>recruitment</a:t>
            </a:r>
            <a:r>
              <a:rPr lang="fr-FR" dirty="0" smtClean="0"/>
              <a:t>, </a:t>
            </a:r>
            <a:r>
              <a:rPr lang="fr-FR" dirty="0" err="1" smtClean="0"/>
              <a:t>including</a:t>
            </a:r>
            <a:r>
              <a:rPr lang="fr-FR" dirty="0" smtClean="0"/>
              <a:t> the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obtaining</a:t>
            </a:r>
            <a:r>
              <a:rPr lang="fr-FR" dirty="0" smtClean="0"/>
              <a:t> a visa if </a:t>
            </a:r>
            <a:r>
              <a:rPr lang="fr-FR" dirty="0" err="1" smtClean="0"/>
              <a:t>necessary</a:t>
            </a:r>
            <a:endParaRPr lang="fr-FR" dirty="0" smtClean="0"/>
          </a:p>
          <a:p>
            <a:pPr algn="just"/>
            <a:r>
              <a:rPr lang="fr-FR" dirty="0" smtClean="0"/>
              <a:t>The final </a:t>
            </a:r>
            <a:r>
              <a:rPr lang="fr-FR" dirty="0" err="1" smtClean="0"/>
              <a:t>decision</a:t>
            </a:r>
            <a:r>
              <a:rPr lang="fr-FR" dirty="0" smtClean="0"/>
              <a:t> to go </a:t>
            </a:r>
            <a:r>
              <a:rPr lang="fr-FR" dirty="0" err="1" smtClean="0"/>
              <a:t>ahead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recruitment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made by the Faculty </a:t>
            </a:r>
            <a:r>
              <a:rPr lang="fr-FR" dirty="0" err="1" smtClean="0"/>
              <a:t>Remuneration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budget </a:t>
            </a:r>
            <a:r>
              <a:rPr lang="fr-FR" dirty="0" err="1" smtClean="0"/>
              <a:t>process</a:t>
            </a:r>
            <a:r>
              <a:rPr lang="fr-FR" dirty="0" smtClean="0"/>
              <a:t> for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, and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point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firm</a:t>
            </a:r>
            <a:r>
              <a:rPr lang="fr-FR" dirty="0" smtClean="0"/>
              <a:t> </a:t>
            </a:r>
            <a:r>
              <a:rPr lang="fr-FR" dirty="0" err="1" smtClean="0"/>
              <a:t>offer</a:t>
            </a:r>
            <a:r>
              <a:rPr lang="fr-FR" dirty="0" smtClean="0"/>
              <a:t> made.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959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CREATION OF NEW POSITIONS</a:t>
            </a:r>
            <a:br>
              <a:rPr lang="fr-FR" b="1" dirty="0"/>
            </a:br>
            <a:r>
              <a:rPr lang="fr-FR" b="1" dirty="0"/>
              <a:t>PERMANENT </a:t>
            </a:r>
            <a:r>
              <a:rPr lang="fr-FR" b="1" dirty="0" smtClean="0"/>
              <a:t>PART-TIME </a:t>
            </a:r>
            <a:r>
              <a:rPr lang="fr-FR" b="1" dirty="0"/>
              <a:t>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err="1" smtClean="0"/>
              <a:t>Requests</a:t>
            </a:r>
            <a:r>
              <a:rPr lang="fr-FR" dirty="0" smtClean="0"/>
              <a:t> to </a:t>
            </a:r>
            <a:r>
              <a:rPr lang="fr-FR" dirty="0" err="1" smtClean="0"/>
              <a:t>created</a:t>
            </a:r>
            <a:r>
              <a:rPr lang="fr-FR" dirty="0" smtClean="0"/>
              <a:t> new part-time </a:t>
            </a:r>
            <a:r>
              <a:rPr lang="fr-FR" dirty="0" err="1" smtClean="0"/>
              <a:t>faculty</a:t>
            </a:r>
            <a:r>
              <a:rPr lang="fr-FR" dirty="0" smtClean="0"/>
              <a:t> positions or </a:t>
            </a:r>
            <a:r>
              <a:rPr lang="fr-FR" dirty="0" err="1" smtClean="0"/>
              <a:t>increase</a:t>
            </a:r>
            <a:r>
              <a:rPr lang="fr-FR" dirty="0" smtClean="0"/>
              <a:t> the </a:t>
            </a:r>
            <a:r>
              <a:rPr lang="fr-FR" dirty="0" err="1" smtClean="0"/>
              <a:t>contractual</a:t>
            </a:r>
            <a:r>
              <a:rPr lang="fr-FR" dirty="0" smtClean="0"/>
              <a:t> </a:t>
            </a:r>
            <a:r>
              <a:rPr lang="fr-FR" dirty="0" err="1" smtClean="0"/>
              <a:t>workload</a:t>
            </a:r>
            <a:r>
              <a:rPr lang="fr-FR" dirty="0" smtClean="0"/>
              <a:t> of part-time </a:t>
            </a:r>
            <a:r>
              <a:rPr lang="fr-FR" dirty="0" err="1" smtClean="0"/>
              <a:t>faculty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are made as part of the budget </a:t>
            </a:r>
            <a:r>
              <a:rPr lang="fr-FR" dirty="0" err="1" smtClean="0"/>
              <a:t>process</a:t>
            </a:r>
            <a:endParaRPr lang="fr-FR" dirty="0" smtClean="0"/>
          </a:p>
          <a:p>
            <a:pPr algn="just"/>
            <a:r>
              <a:rPr lang="fr-FR" dirty="0" smtClean="0"/>
              <a:t>The Faculty </a:t>
            </a:r>
            <a:r>
              <a:rPr lang="fr-FR" dirty="0" err="1" smtClean="0"/>
              <a:t>Remuneration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prioritizes</a:t>
            </a:r>
            <a:r>
              <a:rPr lang="fr-FR" dirty="0" smtClean="0"/>
              <a:t> </a:t>
            </a:r>
            <a:r>
              <a:rPr lang="fr-FR" dirty="0" err="1" smtClean="0"/>
              <a:t>requests</a:t>
            </a:r>
            <a:r>
              <a:rPr lang="fr-FR" dirty="0" smtClean="0"/>
              <a:t> and </a:t>
            </a:r>
            <a:r>
              <a:rPr lang="fr-FR" dirty="0" err="1" smtClean="0"/>
              <a:t>makes</a:t>
            </a:r>
            <a:r>
              <a:rPr lang="fr-FR" dirty="0" smtClean="0"/>
              <a:t> </a:t>
            </a:r>
            <a:r>
              <a:rPr lang="fr-FR" dirty="0" err="1" smtClean="0"/>
              <a:t>recommendations</a:t>
            </a:r>
            <a:r>
              <a:rPr lang="fr-FR" dirty="0" smtClean="0"/>
              <a:t> to </a:t>
            </a:r>
            <a:r>
              <a:rPr lang="fr-FR" dirty="0" err="1" smtClean="0"/>
              <a:t>include</a:t>
            </a:r>
            <a:r>
              <a:rPr lang="fr-FR" dirty="0" smtClean="0"/>
              <a:t> (or not) the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requests</a:t>
            </a:r>
            <a:r>
              <a:rPr lang="fr-FR" dirty="0" smtClean="0"/>
              <a:t> in the budget for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endParaRPr lang="fr-FR" dirty="0" smtClean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227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CREATION OF NEW POSITIONS</a:t>
            </a:r>
            <a:br>
              <a:rPr lang="fr-FR" b="1" dirty="0"/>
            </a:br>
            <a:r>
              <a:rPr lang="fr-FR" b="1" dirty="0" smtClean="0"/>
              <a:t>TEMPORARY </a:t>
            </a:r>
            <a:r>
              <a:rPr lang="fr-FR" b="1" dirty="0"/>
              <a:t>PART-TIME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err="1" smtClean="0"/>
              <a:t>Requests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temporary</a:t>
            </a:r>
            <a:r>
              <a:rPr lang="fr-FR" dirty="0" smtClean="0"/>
              <a:t> </a:t>
            </a:r>
            <a:r>
              <a:rPr lang="fr-FR" dirty="0" err="1" smtClean="0"/>
              <a:t>faculty</a:t>
            </a:r>
            <a:r>
              <a:rPr lang="fr-FR" dirty="0" smtClean="0"/>
              <a:t> positions (for </a:t>
            </a:r>
            <a:r>
              <a:rPr lang="fr-FR" dirty="0" err="1" smtClean="0"/>
              <a:t>Topics</a:t>
            </a:r>
            <a:r>
              <a:rPr lang="fr-FR" dirty="0" smtClean="0"/>
              <a:t> courses and modules in Masters programs) are made as part of the budget </a:t>
            </a:r>
            <a:r>
              <a:rPr lang="fr-FR" dirty="0" err="1" smtClean="0"/>
              <a:t>process</a:t>
            </a:r>
            <a:endParaRPr lang="fr-FR" dirty="0" smtClean="0"/>
          </a:p>
          <a:p>
            <a:pPr algn="just"/>
            <a:r>
              <a:rPr lang="fr-FR" dirty="0"/>
              <a:t>The Faculty </a:t>
            </a:r>
            <a:r>
              <a:rPr lang="fr-FR" dirty="0" err="1"/>
              <a:t>Remuneration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</a:t>
            </a:r>
            <a:r>
              <a:rPr lang="fr-FR" dirty="0" err="1"/>
              <a:t>prioritizes</a:t>
            </a:r>
            <a:r>
              <a:rPr lang="fr-FR" dirty="0"/>
              <a:t> </a:t>
            </a:r>
            <a:r>
              <a:rPr lang="fr-FR" dirty="0" err="1"/>
              <a:t>requests</a:t>
            </a:r>
            <a:r>
              <a:rPr lang="fr-FR" dirty="0"/>
              <a:t> and </a:t>
            </a:r>
            <a:r>
              <a:rPr lang="fr-FR" dirty="0" err="1"/>
              <a:t>makes</a:t>
            </a:r>
            <a:r>
              <a:rPr lang="fr-FR" dirty="0"/>
              <a:t> </a:t>
            </a:r>
            <a:r>
              <a:rPr lang="fr-FR" dirty="0" err="1"/>
              <a:t>recommendations</a:t>
            </a:r>
            <a:r>
              <a:rPr lang="fr-FR" dirty="0"/>
              <a:t> to </a:t>
            </a:r>
            <a:r>
              <a:rPr lang="fr-FR" dirty="0" err="1"/>
              <a:t>include</a:t>
            </a:r>
            <a:r>
              <a:rPr lang="fr-FR" dirty="0"/>
              <a:t> (or not) the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requests</a:t>
            </a:r>
            <a:r>
              <a:rPr lang="fr-FR" dirty="0"/>
              <a:t> in the budget for the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dirty="0" err="1"/>
              <a:t>year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57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HIRING PROCESS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 smtClean="0"/>
              <a:t>PERMANENT EMPLOYEES</a:t>
            </a:r>
          </a:p>
          <a:p>
            <a:pPr marL="0" indent="0" algn="just">
              <a:buNone/>
            </a:pPr>
            <a:r>
              <a:rPr lang="fr-FR" dirty="0" smtClean="0"/>
              <a:t>New permanent </a:t>
            </a:r>
            <a:r>
              <a:rPr lang="fr-FR" dirty="0" err="1" smtClean="0"/>
              <a:t>employees</a:t>
            </a:r>
            <a:r>
              <a:rPr lang="fr-FR" dirty="0"/>
              <a:t> </a:t>
            </a:r>
            <a:r>
              <a:rPr lang="fr-FR" dirty="0" smtClean="0"/>
              <a:t>are </a:t>
            </a:r>
            <a:r>
              <a:rPr lang="fr-FR" dirty="0" err="1" smtClean="0"/>
              <a:t>hired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</a:p>
          <a:p>
            <a:pPr algn="just"/>
            <a:r>
              <a:rPr lang="fr-FR" dirty="0" err="1"/>
              <a:t>F</a:t>
            </a:r>
            <a:r>
              <a:rPr lang="fr-FR" dirty="0" err="1" smtClean="0"/>
              <a:t>ill</a:t>
            </a:r>
            <a:r>
              <a:rPr lang="fr-FR" dirty="0" smtClean="0"/>
              <a:t> new positions </a:t>
            </a:r>
            <a:r>
              <a:rPr lang="fr-FR" dirty="0" err="1" smtClean="0"/>
              <a:t>which</a:t>
            </a:r>
            <a:r>
              <a:rPr lang="fr-FR" dirty="0" smtClean="0"/>
              <a:t> have been </a:t>
            </a:r>
            <a:r>
              <a:rPr lang="fr-FR" dirty="0" err="1" smtClean="0"/>
              <a:t>budgeted</a:t>
            </a:r>
            <a:endParaRPr lang="fr-FR" dirty="0" smtClean="0"/>
          </a:p>
          <a:p>
            <a:pPr algn="just"/>
            <a:r>
              <a:rPr lang="fr-FR" dirty="0" smtClean="0"/>
              <a:t>Replace permanent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have </a:t>
            </a:r>
            <a:r>
              <a:rPr lang="fr-FR" dirty="0" err="1" smtClean="0"/>
              <a:t>left</a:t>
            </a:r>
            <a:r>
              <a:rPr lang="fr-FR" dirty="0" smtClean="0"/>
              <a:t> the </a:t>
            </a:r>
            <a:r>
              <a:rPr lang="fr-FR" dirty="0" err="1" smtClean="0"/>
              <a:t>University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 smtClean="0"/>
              <a:t>TEMPORARY EMPLOYEES</a:t>
            </a:r>
          </a:p>
          <a:p>
            <a:pPr marL="0" indent="0" algn="just">
              <a:buNone/>
            </a:pPr>
            <a:r>
              <a:rPr lang="fr-FR" dirty="0" err="1" smtClean="0"/>
              <a:t>Temporary</a:t>
            </a:r>
            <a:r>
              <a:rPr lang="fr-FR" dirty="0" smtClean="0"/>
              <a:t> </a:t>
            </a:r>
            <a:r>
              <a:rPr lang="fr-FR" dirty="0" err="1" smtClean="0"/>
              <a:t>employees</a:t>
            </a:r>
            <a:r>
              <a:rPr lang="fr-FR" dirty="0" smtClean="0"/>
              <a:t> are </a:t>
            </a:r>
            <a:r>
              <a:rPr lang="fr-FR" dirty="0" err="1" smtClean="0"/>
              <a:t>hired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</a:t>
            </a:r>
          </a:p>
          <a:p>
            <a:pPr algn="just"/>
            <a:r>
              <a:rPr lang="fr-FR" dirty="0" smtClean="0"/>
              <a:t>Replace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are absent</a:t>
            </a:r>
          </a:p>
          <a:p>
            <a:pPr algn="just"/>
            <a:r>
              <a:rPr lang="fr-FR" dirty="0" err="1" smtClean="0"/>
              <a:t>Cover</a:t>
            </a:r>
            <a:r>
              <a:rPr lang="fr-FR" dirty="0" smtClean="0"/>
              <a:t> courses for </a:t>
            </a:r>
            <a:r>
              <a:rPr lang="fr-FR" dirty="0" err="1" smtClean="0"/>
              <a:t>faculty</a:t>
            </a:r>
            <a:r>
              <a:rPr lang="fr-FR" dirty="0" smtClean="0"/>
              <a:t> on </a:t>
            </a:r>
            <a:r>
              <a:rPr lang="fr-FR" dirty="0" err="1" smtClean="0"/>
              <a:t>sabbatical</a:t>
            </a:r>
            <a:r>
              <a:rPr lang="fr-FR" dirty="0" smtClean="0"/>
              <a:t> or </a:t>
            </a:r>
            <a:r>
              <a:rPr lang="fr-FR" dirty="0" err="1" smtClean="0"/>
              <a:t>benefiting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course release</a:t>
            </a:r>
          </a:p>
          <a:p>
            <a:pPr algn="just"/>
            <a:r>
              <a:rPr lang="fr-FR" dirty="0" err="1" smtClean="0"/>
              <a:t>Fill</a:t>
            </a:r>
            <a:r>
              <a:rPr lang="fr-FR" dirty="0" smtClean="0"/>
              <a:t> </a:t>
            </a:r>
            <a:r>
              <a:rPr lang="fr-FR" dirty="0" err="1" smtClean="0"/>
              <a:t>budgeted</a:t>
            </a:r>
            <a:r>
              <a:rPr lang="fr-FR" dirty="0" smtClean="0"/>
              <a:t> </a:t>
            </a:r>
            <a:r>
              <a:rPr lang="fr-FR" dirty="0" err="1" smtClean="0"/>
              <a:t>temporary</a:t>
            </a:r>
            <a:r>
              <a:rPr lang="fr-FR" dirty="0" smtClean="0"/>
              <a:t> positions</a:t>
            </a:r>
          </a:p>
          <a:p>
            <a:pPr algn="just"/>
            <a:r>
              <a:rPr lang="fr-FR" dirty="0" err="1" smtClean="0"/>
              <a:t>Cover</a:t>
            </a:r>
            <a:r>
              <a:rPr lang="fr-FR" dirty="0" smtClean="0"/>
              <a:t> </a:t>
            </a:r>
            <a:r>
              <a:rPr lang="fr-FR" dirty="0" err="1" smtClean="0"/>
              <a:t>exceptional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are </a:t>
            </a:r>
            <a:r>
              <a:rPr lang="fr-FR" dirty="0" err="1" smtClean="0"/>
              <a:t>identified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All </a:t>
            </a:r>
            <a:r>
              <a:rPr lang="fr-FR" dirty="0" err="1" smtClean="0"/>
              <a:t>temporary</a:t>
            </a:r>
            <a:r>
              <a:rPr lang="fr-FR" dirty="0" smtClean="0"/>
              <a:t> </a:t>
            </a:r>
            <a:r>
              <a:rPr lang="fr-FR" dirty="0" err="1" smtClean="0"/>
              <a:t>hires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are not </a:t>
            </a:r>
            <a:r>
              <a:rPr lang="fr-FR" dirty="0" err="1" smtClean="0"/>
              <a:t>included</a:t>
            </a:r>
            <a:r>
              <a:rPr lang="fr-FR" dirty="0" smtClean="0"/>
              <a:t> in the budget </a:t>
            </a:r>
            <a:r>
              <a:rPr lang="fr-FR" dirty="0" err="1" smtClean="0"/>
              <a:t>require</a:t>
            </a:r>
            <a:r>
              <a:rPr lang="fr-FR" dirty="0" smtClean="0"/>
              <a:t> the agreement of the VP Finance and Administration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2688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HIRING PROCEDURE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All open positions are </a:t>
            </a:r>
            <a:r>
              <a:rPr lang="fr-FR" dirty="0" err="1" smtClean="0"/>
              <a:t>posted</a:t>
            </a:r>
            <a:r>
              <a:rPr lang="fr-FR" dirty="0" smtClean="0"/>
              <a:t> </a:t>
            </a:r>
            <a:r>
              <a:rPr lang="fr-FR" dirty="0" err="1" smtClean="0"/>
              <a:t>internally</a:t>
            </a:r>
            <a:r>
              <a:rPr lang="fr-FR" dirty="0" smtClean="0"/>
              <a:t> one </a:t>
            </a:r>
            <a:r>
              <a:rPr lang="fr-FR" dirty="0" err="1" smtClean="0"/>
              <a:t>week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opened</a:t>
            </a:r>
            <a:r>
              <a:rPr lang="fr-FR" dirty="0" smtClean="0"/>
              <a:t> to the public</a:t>
            </a:r>
          </a:p>
          <a:p>
            <a:pPr algn="just"/>
            <a:r>
              <a:rPr lang="fr-FR" dirty="0" smtClean="0"/>
              <a:t>Open positions are </a:t>
            </a:r>
            <a:r>
              <a:rPr lang="fr-FR" dirty="0" err="1" smtClean="0"/>
              <a:t>advertised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Pôle Emploi, on the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website</a:t>
            </a:r>
            <a:r>
              <a:rPr lang="fr-FR" dirty="0" smtClean="0"/>
              <a:t>, and </a:t>
            </a:r>
            <a:r>
              <a:rPr lang="fr-FR" dirty="0" err="1" smtClean="0"/>
              <a:t>elsewhere</a:t>
            </a:r>
            <a:r>
              <a:rPr lang="fr-FR" dirty="0" smtClean="0"/>
              <a:t> as </a:t>
            </a:r>
            <a:r>
              <a:rPr lang="fr-FR" dirty="0" err="1" smtClean="0"/>
              <a:t>appropriate</a:t>
            </a:r>
            <a:endParaRPr lang="fr-FR" dirty="0"/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appropriate</a:t>
            </a:r>
            <a:r>
              <a:rPr lang="fr-FR" dirty="0" smtClean="0"/>
              <a:t> candidate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the </a:t>
            </a:r>
            <a:r>
              <a:rPr lang="fr-FR" dirty="0" err="1" smtClean="0"/>
              <a:t>criteria</a:t>
            </a:r>
            <a:r>
              <a:rPr lang="fr-FR" dirty="0" smtClean="0"/>
              <a:t> </a:t>
            </a:r>
            <a:r>
              <a:rPr lang="fr-FR" dirty="0" err="1" smtClean="0"/>
              <a:t>decided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time the position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opened</a:t>
            </a:r>
            <a:endParaRPr lang="fr-FR" dirty="0" smtClean="0"/>
          </a:p>
          <a:p>
            <a:pPr algn="just"/>
            <a:r>
              <a:rPr lang="fr-FR" dirty="0" smtClean="0"/>
              <a:t>The Human Resources </a:t>
            </a:r>
            <a:r>
              <a:rPr lang="fr-FR" dirty="0" err="1" smtClean="0"/>
              <a:t>department</a:t>
            </a:r>
            <a:r>
              <a:rPr lang="fr-FR" dirty="0" smtClean="0"/>
              <a:t> carries out all </a:t>
            </a:r>
            <a:r>
              <a:rPr lang="fr-FR" dirty="0" err="1" smtClean="0"/>
              <a:t>verifications</a:t>
            </a:r>
            <a:r>
              <a:rPr lang="fr-FR" dirty="0" smtClean="0"/>
              <a:t> of </a:t>
            </a:r>
            <a:r>
              <a:rPr lang="fr-FR" dirty="0" err="1" smtClean="0"/>
              <a:t>paperwork</a:t>
            </a:r>
            <a:r>
              <a:rPr lang="fr-FR" dirty="0" smtClean="0"/>
              <a:t>, and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appropriate</a:t>
            </a:r>
            <a:r>
              <a:rPr lang="fr-FR" dirty="0" smtClean="0"/>
              <a:t> </a:t>
            </a:r>
            <a:r>
              <a:rPr lang="fr-FR" dirty="0" err="1" smtClean="0"/>
              <a:t>applies</a:t>
            </a:r>
            <a:r>
              <a:rPr lang="fr-FR" dirty="0" smtClean="0"/>
              <a:t> for a </a:t>
            </a:r>
            <a:r>
              <a:rPr lang="fr-FR" dirty="0" err="1" smtClean="0"/>
              <a:t>work</a:t>
            </a:r>
            <a:r>
              <a:rPr lang="fr-FR" dirty="0" smtClean="0"/>
              <a:t> visa for the </a:t>
            </a:r>
            <a:r>
              <a:rPr lang="fr-FR" dirty="0" err="1" smtClean="0"/>
              <a:t>potential</a:t>
            </a:r>
            <a:r>
              <a:rPr lang="fr-FR" dirty="0" smtClean="0"/>
              <a:t> </a:t>
            </a:r>
            <a:r>
              <a:rPr lang="fr-FR" dirty="0" err="1" smtClean="0"/>
              <a:t>employee</a:t>
            </a:r>
            <a:endParaRPr lang="fr-FR" dirty="0" smtClean="0"/>
          </a:p>
          <a:p>
            <a:pPr algn="just"/>
            <a:r>
              <a:rPr lang="fr-FR" dirty="0" smtClean="0"/>
              <a:t>A </a:t>
            </a:r>
            <a:r>
              <a:rPr lang="fr-FR" dirty="0" err="1" smtClean="0"/>
              <a:t>contract</a:t>
            </a:r>
            <a:r>
              <a:rPr lang="fr-FR" dirty="0" smtClean="0"/>
              <a:t> of </a:t>
            </a:r>
            <a:r>
              <a:rPr lang="fr-FR" dirty="0" err="1" smtClean="0"/>
              <a:t>employment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issued</a:t>
            </a:r>
            <a:r>
              <a:rPr lang="fr-FR" dirty="0" smtClean="0"/>
              <a:t> for the effective date of </a:t>
            </a:r>
            <a:r>
              <a:rPr lang="fr-FR" dirty="0" err="1" smtClean="0"/>
              <a:t>employment</a:t>
            </a:r>
            <a:r>
              <a:rPr lang="fr-FR" dirty="0" smtClean="0"/>
              <a:t> as </a:t>
            </a:r>
            <a:r>
              <a:rPr lang="fr-FR" dirty="0" err="1" smtClean="0"/>
              <a:t>determined</a:t>
            </a:r>
            <a:r>
              <a:rPr lang="fr-FR" dirty="0" smtClean="0"/>
              <a:t> by the </a:t>
            </a:r>
            <a:r>
              <a:rPr lang="fr-FR" dirty="0" err="1" smtClean="0"/>
              <a:t>selection</a:t>
            </a:r>
            <a:r>
              <a:rPr lang="fr-FR" dirty="0" smtClean="0"/>
              <a:t> and visa </a:t>
            </a:r>
            <a:r>
              <a:rPr lang="fr-FR" dirty="0" err="1" smtClean="0"/>
              <a:t>processes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00103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SALARY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2400" b="1" dirty="0" smtClean="0"/>
              <a:t>COST OF LIVING INCREASES</a:t>
            </a:r>
          </a:p>
          <a:p>
            <a:pPr algn="just"/>
            <a:r>
              <a:rPr lang="fr-FR" sz="2400" dirty="0" smtClean="0"/>
              <a:t>All </a:t>
            </a:r>
            <a:r>
              <a:rPr lang="fr-FR" sz="2400" dirty="0" err="1" smtClean="0"/>
              <a:t>employers</a:t>
            </a:r>
            <a:r>
              <a:rPr lang="fr-FR" sz="2400" dirty="0" smtClean="0"/>
              <a:t> in France have an obligation to </a:t>
            </a:r>
            <a:r>
              <a:rPr lang="fr-FR" sz="2400" dirty="0" err="1" smtClean="0"/>
              <a:t>negotiate</a:t>
            </a:r>
            <a:r>
              <a:rPr lang="fr-FR" sz="2400" dirty="0" smtClean="0"/>
              <a:t> </a:t>
            </a:r>
            <a:r>
              <a:rPr lang="fr-FR" sz="2400" dirty="0" err="1" smtClean="0"/>
              <a:t>annually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the unions </a:t>
            </a:r>
            <a:r>
              <a:rPr lang="fr-FR" sz="2400" dirty="0" err="1" smtClean="0"/>
              <a:t>present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workplace</a:t>
            </a:r>
            <a:r>
              <a:rPr lang="fr-FR" sz="2400" dirty="0" smtClean="0"/>
              <a:t> </a:t>
            </a:r>
            <a:r>
              <a:rPr lang="fr-FR" sz="2400" dirty="0" err="1" smtClean="0"/>
              <a:t>concerning</a:t>
            </a:r>
            <a:r>
              <a:rPr lang="fr-FR" sz="2400" dirty="0" smtClean="0"/>
              <a:t> </a:t>
            </a:r>
            <a:r>
              <a:rPr lang="fr-FR" sz="2400" dirty="0" err="1" smtClean="0"/>
              <a:t>salary</a:t>
            </a:r>
            <a:r>
              <a:rPr lang="fr-FR" sz="2400" dirty="0" smtClean="0"/>
              <a:t> </a:t>
            </a:r>
            <a:r>
              <a:rPr lang="fr-FR" sz="2400" dirty="0" err="1" smtClean="0"/>
              <a:t>increases</a:t>
            </a:r>
            <a:r>
              <a:rPr lang="fr-FR" sz="2400" dirty="0" smtClean="0"/>
              <a:t>.  There </a:t>
            </a:r>
            <a:r>
              <a:rPr lang="fr-FR" sz="2400" dirty="0" err="1" smtClean="0"/>
              <a:t>is</a:t>
            </a:r>
            <a:r>
              <a:rPr lang="fr-FR" sz="2400" dirty="0" smtClean="0"/>
              <a:t>, </a:t>
            </a:r>
            <a:r>
              <a:rPr lang="fr-FR" sz="2400" dirty="0" err="1" smtClean="0"/>
              <a:t>however</a:t>
            </a:r>
            <a:r>
              <a:rPr lang="fr-FR" sz="2400" dirty="0" smtClean="0"/>
              <a:t>, no obligation to </a:t>
            </a:r>
            <a:r>
              <a:rPr lang="fr-FR" sz="2400" dirty="0" err="1" smtClean="0"/>
              <a:t>reach</a:t>
            </a:r>
            <a:r>
              <a:rPr lang="fr-FR" sz="2400" dirty="0"/>
              <a:t> </a:t>
            </a:r>
            <a:r>
              <a:rPr lang="fr-FR" sz="2400" dirty="0" smtClean="0"/>
              <a:t>agreement</a:t>
            </a:r>
          </a:p>
          <a:p>
            <a:pPr algn="just"/>
            <a:r>
              <a:rPr lang="fr-FR" sz="2400" dirty="0" err="1" smtClean="0"/>
              <a:t>When</a:t>
            </a:r>
            <a:r>
              <a:rPr lang="fr-FR" sz="2400" dirty="0" smtClean="0"/>
              <a:t> an agreement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reached</a:t>
            </a:r>
            <a:r>
              <a:rPr lang="fr-FR" sz="2400" dirty="0" smtClean="0"/>
              <a:t>, the </a:t>
            </a:r>
            <a:r>
              <a:rPr lang="fr-FR" sz="2400" dirty="0" err="1" smtClean="0"/>
              <a:t>salary</a:t>
            </a:r>
            <a:r>
              <a:rPr lang="fr-FR" sz="2400" dirty="0" smtClean="0"/>
              <a:t>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expressed</a:t>
            </a:r>
            <a:r>
              <a:rPr lang="fr-FR" sz="2400" dirty="0" smtClean="0"/>
              <a:t> as a </a:t>
            </a:r>
            <a:r>
              <a:rPr lang="fr-FR" sz="2400" dirty="0" err="1" smtClean="0"/>
              <a:t>percentage</a:t>
            </a:r>
            <a:r>
              <a:rPr lang="fr-FR" sz="2400" dirty="0" smtClean="0"/>
              <a:t> of base </a:t>
            </a:r>
            <a:r>
              <a:rPr lang="fr-FR" sz="2400" dirty="0" err="1" smtClean="0"/>
              <a:t>salary</a:t>
            </a:r>
            <a:r>
              <a:rPr lang="fr-FR" sz="2400" dirty="0" smtClean="0"/>
              <a:t>.  It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dependent</a:t>
            </a:r>
            <a:r>
              <a:rPr lang="fr-FR" sz="2400" dirty="0" smtClean="0"/>
              <a:t> </a:t>
            </a:r>
            <a:r>
              <a:rPr lang="fr-FR" sz="2400" dirty="0" err="1" smtClean="0"/>
              <a:t>upon</a:t>
            </a:r>
            <a:r>
              <a:rPr lang="fr-FR" sz="2400" dirty="0" smtClean="0"/>
              <a:t> </a:t>
            </a:r>
            <a:r>
              <a:rPr lang="fr-FR" sz="2400" dirty="0" err="1" smtClean="0"/>
              <a:t>seniority</a:t>
            </a:r>
            <a:r>
              <a:rPr lang="fr-FR" sz="2400" dirty="0" smtClean="0"/>
              <a:t>, and the </a:t>
            </a:r>
            <a:r>
              <a:rPr lang="fr-FR" sz="2400" dirty="0" err="1" smtClean="0"/>
              <a:t>percentage</a:t>
            </a:r>
            <a:r>
              <a:rPr lang="fr-FR" sz="2400" dirty="0" smtClean="0"/>
              <a:t>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differ</a:t>
            </a:r>
            <a:r>
              <a:rPr lang="fr-FR" sz="2400" dirty="0" smtClean="0"/>
              <a:t> </a:t>
            </a:r>
            <a:r>
              <a:rPr lang="fr-FR" sz="2400" dirty="0" err="1" smtClean="0"/>
              <a:t>according</a:t>
            </a:r>
            <a:r>
              <a:rPr lang="fr-FR" sz="2400" dirty="0" smtClean="0"/>
              <a:t> to </a:t>
            </a:r>
            <a:r>
              <a:rPr lang="fr-FR" sz="2400" dirty="0" err="1" smtClean="0"/>
              <a:t>category</a:t>
            </a:r>
            <a:r>
              <a:rPr lang="fr-FR" sz="2400" dirty="0" smtClean="0"/>
              <a:t> or </a:t>
            </a:r>
            <a:r>
              <a:rPr lang="fr-FR" sz="2400" dirty="0" err="1" smtClean="0"/>
              <a:t>salary</a:t>
            </a:r>
            <a:r>
              <a:rPr lang="fr-FR" sz="2400" dirty="0" smtClean="0"/>
              <a:t> </a:t>
            </a:r>
            <a:r>
              <a:rPr lang="fr-FR" sz="2400" dirty="0" err="1" smtClean="0"/>
              <a:t>level</a:t>
            </a:r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2400" b="1" dirty="0" smtClean="0"/>
              <a:t>MERIT INCREASES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overall</a:t>
            </a:r>
            <a:r>
              <a:rPr lang="fr-FR" dirty="0" smtClean="0"/>
              <a:t> </a:t>
            </a:r>
            <a:r>
              <a:rPr lang="fr-FR" dirty="0" err="1" smtClean="0"/>
              <a:t>percentage</a:t>
            </a:r>
            <a:r>
              <a:rPr lang="fr-FR" dirty="0" smtClean="0"/>
              <a:t> of the </a:t>
            </a:r>
            <a:r>
              <a:rPr lang="fr-FR" dirty="0" err="1" smtClean="0"/>
              <a:t>salary</a:t>
            </a:r>
            <a:r>
              <a:rPr lang="fr-FR" dirty="0" smtClean="0"/>
              <a:t> mass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devoted</a:t>
            </a:r>
            <a:r>
              <a:rPr lang="fr-FR" dirty="0" smtClean="0"/>
              <a:t> to </a:t>
            </a:r>
            <a:r>
              <a:rPr lang="fr-FR" dirty="0" err="1" smtClean="0"/>
              <a:t>merit</a:t>
            </a:r>
            <a:r>
              <a:rPr lang="fr-FR" dirty="0" smtClean="0"/>
              <a:t> </a:t>
            </a:r>
            <a:r>
              <a:rPr lang="fr-FR" dirty="0" err="1" smtClean="0"/>
              <a:t>increases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determined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time as the « </a:t>
            </a:r>
            <a:r>
              <a:rPr lang="fr-FR" dirty="0" err="1" smtClean="0"/>
              <a:t>Cost</a:t>
            </a:r>
            <a:r>
              <a:rPr lang="fr-FR" dirty="0" smtClean="0"/>
              <a:t> of living » </a:t>
            </a:r>
            <a:r>
              <a:rPr lang="fr-FR" dirty="0" err="1" smtClean="0"/>
              <a:t>increase</a:t>
            </a:r>
            <a:r>
              <a:rPr lang="fr-FR" dirty="0" smtClean="0"/>
              <a:t>,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negotiations</a:t>
            </a:r>
            <a:endParaRPr lang="fr-FR" dirty="0" smtClean="0"/>
          </a:p>
          <a:p>
            <a:r>
              <a:rPr lang="fr-FR" dirty="0" err="1" smtClean="0"/>
              <a:t>Decisions</a:t>
            </a:r>
            <a:r>
              <a:rPr lang="fr-FR" dirty="0" smtClean="0"/>
              <a:t> about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merit</a:t>
            </a:r>
            <a:r>
              <a:rPr lang="fr-FR" dirty="0" smtClean="0"/>
              <a:t> </a:t>
            </a:r>
            <a:r>
              <a:rPr lang="fr-FR" dirty="0" err="1" smtClean="0"/>
              <a:t>increases</a:t>
            </a:r>
            <a:r>
              <a:rPr lang="fr-FR" dirty="0" smtClean="0"/>
              <a:t> are the </a:t>
            </a:r>
            <a:r>
              <a:rPr lang="fr-FR" dirty="0" err="1" smtClean="0"/>
              <a:t>prerogative</a:t>
            </a:r>
            <a:r>
              <a:rPr lang="fr-FR" dirty="0" smtClean="0"/>
              <a:t> of management</a:t>
            </a:r>
          </a:p>
          <a:p>
            <a:r>
              <a:rPr lang="fr-FR" dirty="0" err="1" smtClean="0"/>
              <a:t>Merit</a:t>
            </a:r>
            <a:r>
              <a:rPr lang="fr-FR" dirty="0" smtClean="0"/>
              <a:t> </a:t>
            </a:r>
            <a:r>
              <a:rPr lang="fr-FR" dirty="0" err="1" smtClean="0"/>
              <a:t>increases</a:t>
            </a:r>
            <a:r>
              <a:rPr lang="fr-FR" dirty="0" smtClean="0"/>
              <a:t> are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employee</a:t>
            </a:r>
            <a:r>
              <a:rPr lang="fr-FR" dirty="0" smtClean="0"/>
              <a:t> </a:t>
            </a:r>
            <a:r>
              <a:rPr lang="fr-FR" dirty="0" err="1" smtClean="0"/>
              <a:t>evaluations</a:t>
            </a:r>
            <a:r>
              <a:rPr lang="fr-FR" dirty="0" smtClean="0"/>
              <a:t>, and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foreseen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a </a:t>
            </a:r>
            <a:r>
              <a:rPr lang="fr-FR" dirty="0" err="1" smtClean="0"/>
              <a:t>clear</a:t>
            </a:r>
            <a:r>
              <a:rPr lang="fr-FR" dirty="0" smtClean="0"/>
              <a:t> and transparent </a:t>
            </a:r>
            <a:r>
              <a:rPr lang="fr-FR" dirty="0" err="1" smtClean="0"/>
              <a:t>evaluation</a:t>
            </a:r>
            <a:r>
              <a:rPr lang="fr-FR" dirty="0" smtClean="0"/>
              <a:t> system </a:t>
            </a:r>
            <a:r>
              <a:rPr lang="fr-FR" dirty="0" err="1" smtClean="0"/>
              <a:t>exists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942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REGULATIONS CONCERNING WORKING CONDITIONS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do not have the </a:t>
            </a:r>
            <a:r>
              <a:rPr lang="fr-FR" dirty="0" err="1" smtClean="0"/>
              <a:t>statute</a:t>
            </a:r>
            <a:r>
              <a:rPr lang="fr-FR" dirty="0" smtClean="0"/>
              <a:t> of </a:t>
            </a:r>
            <a:r>
              <a:rPr lang="fr-FR" i="1" dirty="0" smtClean="0"/>
              <a:t>Cadre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to a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weekly</a:t>
            </a:r>
            <a:r>
              <a:rPr lang="fr-FR" dirty="0" smtClean="0"/>
              <a:t> </a:t>
            </a:r>
            <a:r>
              <a:rPr lang="fr-FR" dirty="0" err="1" smtClean="0"/>
              <a:t>schedule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specified</a:t>
            </a:r>
            <a:r>
              <a:rPr lang="fr-FR" dirty="0" smtClean="0"/>
              <a:t> in the </a:t>
            </a:r>
            <a:r>
              <a:rPr lang="fr-FR" dirty="0" err="1" smtClean="0"/>
              <a:t>contract</a:t>
            </a:r>
            <a:r>
              <a:rPr lang="fr-FR" dirty="0" smtClean="0"/>
              <a:t> of </a:t>
            </a:r>
            <a:r>
              <a:rPr lang="fr-FR" dirty="0" err="1" smtClean="0"/>
              <a:t>employment</a:t>
            </a:r>
            <a:r>
              <a:rPr lang="fr-FR" dirty="0" smtClean="0"/>
              <a:t>.  Full-time </a:t>
            </a:r>
            <a:r>
              <a:rPr lang="fr-FR" dirty="0" err="1" smtClean="0"/>
              <a:t>employment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35 </a:t>
            </a:r>
            <a:r>
              <a:rPr lang="fr-FR" dirty="0" err="1" smtClean="0"/>
              <a:t>hours</a:t>
            </a:r>
            <a:r>
              <a:rPr lang="fr-FR" dirty="0" smtClean="0"/>
              <a:t> per </a:t>
            </a:r>
            <a:r>
              <a:rPr lang="fr-FR" dirty="0" err="1" smtClean="0"/>
              <a:t>week</a:t>
            </a:r>
            <a:r>
              <a:rPr lang="fr-FR" dirty="0" smtClean="0"/>
              <a:t>.</a:t>
            </a:r>
          </a:p>
          <a:p>
            <a:pPr algn="just"/>
            <a:r>
              <a:rPr lang="fr-FR" i="1" dirty="0" smtClean="0"/>
              <a:t>Cadres</a:t>
            </a:r>
            <a:r>
              <a:rPr lang="fr-FR" dirty="0" smtClean="0"/>
              <a:t> are </a:t>
            </a:r>
            <a:r>
              <a:rPr lang="fr-FR" dirty="0" err="1" smtClean="0"/>
              <a:t>expected</a:t>
            </a:r>
            <a:r>
              <a:rPr lang="fr-FR" dirty="0" smtClean="0"/>
              <a:t> to organise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as a </a:t>
            </a:r>
            <a:r>
              <a:rPr lang="fr-FR" dirty="0" err="1" smtClean="0"/>
              <a:t>function</a:t>
            </a:r>
            <a:r>
              <a:rPr lang="fr-FR" dirty="0" smtClean="0"/>
              <a:t> of </a:t>
            </a:r>
            <a:r>
              <a:rPr lang="fr-FR" dirty="0" err="1" smtClean="0"/>
              <a:t>necessity</a:t>
            </a:r>
            <a:r>
              <a:rPr lang="fr-FR" dirty="0" smtClean="0"/>
              <a:t>, </a:t>
            </a:r>
            <a:r>
              <a:rPr lang="fr-FR" dirty="0" err="1" smtClean="0"/>
              <a:t>after</a:t>
            </a:r>
            <a:r>
              <a:rPr lang="fr-FR" dirty="0" smtClean="0"/>
              <a:t> consultation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colleagues</a:t>
            </a:r>
            <a:r>
              <a:rPr lang="fr-FR" dirty="0" smtClean="0"/>
              <a:t>.  The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workload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expressed</a:t>
            </a:r>
            <a:r>
              <a:rPr lang="fr-FR" dirty="0" smtClean="0"/>
              <a:t> in </a:t>
            </a:r>
            <a:r>
              <a:rPr lang="fr-FR" dirty="0" err="1" smtClean="0"/>
              <a:t>days</a:t>
            </a:r>
            <a:r>
              <a:rPr lang="fr-FR" dirty="0" smtClean="0"/>
              <a:t> (212 </a:t>
            </a:r>
            <a:r>
              <a:rPr lang="fr-FR" dirty="0" err="1" smtClean="0"/>
              <a:t>days</a:t>
            </a:r>
            <a:r>
              <a:rPr lang="fr-FR" dirty="0" smtClean="0"/>
              <a:t> per </a:t>
            </a:r>
            <a:r>
              <a:rPr lang="fr-FR" dirty="0" err="1" smtClean="0"/>
              <a:t>year</a:t>
            </a:r>
            <a:r>
              <a:rPr lang="fr-FR" dirty="0" smtClean="0"/>
              <a:t> for full time) or in </a:t>
            </a:r>
            <a:r>
              <a:rPr lang="fr-FR" dirty="0" err="1" smtClean="0"/>
              <a:t>hours</a:t>
            </a:r>
            <a:r>
              <a:rPr lang="fr-FR" dirty="0" smtClean="0"/>
              <a:t> (1,505 </a:t>
            </a:r>
            <a:r>
              <a:rPr lang="fr-FR" dirty="0" err="1" smtClean="0"/>
              <a:t>hours</a:t>
            </a:r>
            <a:r>
              <a:rPr lang="fr-FR" dirty="0" smtClean="0"/>
              <a:t> per </a:t>
            </a:r>
            <a:r>
              <a:rPr lang="fr-FR" dirty="0" err="1" smtClean="0"/>
              <a:t>year</a:t>
            </a:r>
            <a:r>
              <a:rPr lang="fr-FR" dirty="0" smtClean="0"/>
              <a:t> for full-time administrative staff; 1,500 </a:t>
            </a:r>
            <a:r>
              <a:rPr lang="fr-FR" dirty="0" err="1" smtClean="0"/>
              <a:t>hours</a:t>
            </a:r>
            <a:r>
              <a:rPr lang="fr-FR" dirty="0" smtClean="0"/>
              <a:t> per </a:t>
            </a:r>
            <a:r>
              <a:rPr lang="fr-FR" dirty="0" err="1" smtClean="0"/>
              <a:t>year</a:t>
            </a:r>
            <a:r>
              <a:rPr lang="fr-FR" dirty="0" smtClean="0"/>
              <a:t> for </a:t>
            </a:r>
            <a:r>
              <a:rPr lang="fr-FR" dirty="0" err="1" smtClean="0"/>
              <a:t>faculty</a:t>
            </a:r>
            <a:r>
              <a:rPr lang="fr-FR" dirty="0" smtClean="0"/>
              <a:t>)</a:t>
            </a:r>
          </a:p>
          <a:p>
            <a:pPr algn="just"/>
            <a:r>
              <a:rPr lang="fr-FR" i="1" dirty="0" smtClean="0"/>
              <a:t>Cadres Dirigeants </a:t>
            </a:r>
            <a:r>
              <a:rPr lang="fr-FR" dirty="0" smtClean="0"/>
              <a:t>have no set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schedule</a:t>
            </a:r>
            <a:r>
              <a:rPr lang="fr-FR" dirty="0" smtClean="0"/>
              <a:t>: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as </a:t>
            </a:r>
            <a:r>
              <a:rPr lang="fr-FR" dirty="0" err="1" smtClean="0"/>
              <a:t>required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0886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VACATIONS AND HOLIDAYS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All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AUP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6 </a:t>
            </a:r>
            <a:r>
              <a:rPr lang="fr-FR" dirty="0" err="1" smtClean="0"/>
              <a:t>weeks</a:t>
            </a:r>
            <a:r>
              <a:rPr lang="fr-FR" dirty="0" smtClean="0"/>
              <a:t>’ </a:t>
            </a:r>
            <a:r>
              <a:rPr lang="fr-FR" dirty="0" err="1" smtClean="0"/>
              <a:t>annual</a:t>
            </a:r>
            <a:r>
              <a:rPr lang="fr-FR" dirty="0" smtClean="0"/>
              <a:t> vacation</a:t>
            </a:r>
          </a:p>
          <a:p>
            <a:pPr algn="just"/>
            <a:r>
              <a:rPr lang="fr-FR" dirty="0" err="1" smtClean="0"/>
              <a:t>Sixteen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</a:t>
            </a:r>
            <a:r>
              <a:rPr lang="fr-FR" dirty="0" err="1" smtClean="0"/>
              <a:t>holidays</a:t>
            </a:r>
            <a:r>
              <a:rPr lang="fr-FR" dirty="0" smtClean="0"/>
              <a:t> are </a:t>
            </a:r>
            <a:r>
              <a:rPr lang="fr-FR" dirty="0" err="1" smtClean="0"/>
              <a:t>observed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.  </a:t>
            </a:r>
          </a:p>
          <a:p>
            <a:pPr algn="just"/>
            <a:r>
              <a:rPr lang="fr-FR" dirty="0" smtClean="0"/>
              <a:t>No </a:t>
            </a:r>
            <a:r>
              <a:rPr lang="fr-FR" dirty="0" err="1" smtClean="0"/>
              <a:t>employee</a:t>
            </a:r>
            <a:r>
              <a:rPr lang="fr-FR" dirty="0" smtClean="0"/>
              <a:t>, </a:t>
            </a:r>
            <a:r>
              <a:rPr lang="fr-FR" dirty="0" err="1" smtClean="0"/>
              <a:t>including</a:t>
            </a:r>
            <a:r>
              <a:rPr lang="fr-FR" dirty="0" smtClean="0"/>
              <a:t> Cadres Dirigeants,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on 1 May</a:t>
            </a:r>
          </a:p>
          <a:p>
            <a:pPr algn="just"/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are </a:t>
            </a:r>
            <a:r>
              <a:rPr lang="fr-FR" dirty="0" err="1" smtClean="0"/>
              <a:t>asked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 on a </a:t>
            </a:r>
            <a:r>
              <a:rPr lang="fr-FR" i="1" dirty="0" smtClean="0"/>
              <a:t>Jour Férié </a:t>
            </a:r>
            <a:r>
              <a:rPr lang="fr-FR" dirty="0" smtClean="0"/>
              <a:t>are </a:t>
            </a:r>
            <a:r>
              <a:rPr lang="fr-FR" dirty="0" err="1" smtClean="0"/>
              <a:t>paid</a:t>
            </a:r>
            <a:r>
              <a:rPr lang="fr-FR" dirty="0" smtClean="0"/>
              <a:t> double.  </a:t>
            </a:r>
            <a:r>
              <a:rPr lang="fr-FR" dirty="0" err="1" smtClean="0"/>
              <a:t>Work</a:t>
            </a:r>
            <a:r>
              <a:rPr lang="fr-FR" dirty="0" smtClean="0"/>
              <a:t> on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holidays</a:t>
            </a:r>
            <a:r>
              <a:rPr lang="fr-FR" dirty="0" smtClean="0"/>
              <a:t>,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,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standard rate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3246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BREAKS AND REST DAYS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No </a:t>
            </a:r>
            <a:r>
              <a:rPr lang="fr-FR" dirty="0" err="1" smtClean="0"/>
              <a:t>employee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for more </a:t>
            </a:r>
            <a:r>
              <a:rPr lang="fr-FR" dirty="0" err="1" smtClean="0"/>
              <a:t>than</a:t>
            </a:r>
            <a:r>
              <a:rPr lang="fr-FR" dirty="0" smtClean="0"/>
              <a:t> 6 </a:t>
            </a:r>
            <a:r>
              <a:rPr lang="fr-FR" dirty="0" err="1" smtClean="0"/>
              <a:t>hours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a break</a:t>
            </a:r>
          </a:p>
          <a:p>
            <a:pPr algn="just"/>
            <a:r>
              <a:rPr lang="fr-FR" dirty="0" smtClean="0"/>
              <a:t>All </a:t>
            </a:r>
            <a:r>
              <a:rPr lang="fr-FR" dirty="0" err="1" smtClean="0"/>
              <a:t>employees</a:t>
            </a:r>
            <a:r>
              <a:rPr lang="fr-FR" dirty="0" smtClean="0"/>
              <a:t> must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least one </a:t>
            </a:r>
            <a:r>
              <a:rPr lang="fr-FR" dirty="0" err="1" smtClean="0"/>
              <a:t>day</a:t>
            </a:r>
            <a:r>
              <a:rPr lang="fr-FR" dirty="0" smtClean="0"/>
              <a:t> off per </a:t>
            </a:r>
            <a:r>
              <a:rPr lang="fr-FR" dirty="0" err="1" smtClean="0"/>
              <a:t>week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Sunday</a:t>
            </a:r>
            <a:r>
              <a:rPr lang="fr-FR" dirty="0" smtClean="0"/>
              <a:t> for all but </a:t>
            </a:r>
            <a:r>
              <a:rPr lang="fr-FR" i="1" dirty="0" smtClean="0"/>
              <a:t>Cadres Dirigeants</a:t>
            </a:r>
          </a:p>
          <a:p>
            <a:pPr algn="just"/>
            <a:r>
              <a:rPr lang="fr-FR" dirty="0" smtClean="0"/>
              <a:t>All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except</a:t>
            </a:r>
            <a:r>
              <a:rPr lang="fr-FR" dirty="0" smtClean="0"/>
              <a:t> </a:t>
            </a:r>
            <a:r>
              <a:rPr lang="fr-FR" i="1" dirty="0" smtClean="0"/>
              <a:t>Cadres Dirigeants </a:t>
            </a:r>
            <a:r>
              <a:rPr lang="fr-FR" dirty="0" smtClean="0"/>
              <a:t>must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least 11 </a:t>
            </a:r>
            <a:r>
              <a:rPr lang="fr-FR" dirty="0" err="1" smtClean="0"/>
              <a:t>continuous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of </a:t>
            </a:r>
            <a:r>
              <a:rPr lang="fr-FR" dirty="0" err="1" smtClean="0"/>
              <a:t>rest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one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r>
              <a:rPr lang="fr-FR" dirty="0" smtClean="0"/>
              <a:t> and the </a:t>
            </a:r>
            <a:r>
              <a:rPr lang="fr-FR" dirty="0" err="1" smtClean="0"/>
              <a:t>next</a:t>
            </a:r>
            <a:endParaRPr lang="fr-FR" dirty="0" smtClean="0"/>
          </a:p>
          <a:p>
            <a:pPr algn="just"/>
            <a:r>
              <a:rPr lang="fr-FR" dirty="0" smtClean="0"/>
              <a:t>No </a:t>
            </a:r>
            <a:r>
              <a:rPr lang="fr-FR" dirty="0" err="1" smtClean="0"/>
              <a:t>employee</a:t>
            </a:r>
            <a:r>
              <a:rPr lang="fr-FR" dirty="0" smtClean="0"/>
              <a:t> </a:t>
            </a:r>
            <a:r>
              <a:rPr lang="fr-FR" dirty="0" err="1"/>
              <a:t>except</a:t>
            </a:r>
            <a:r>
              <a:rPr lang="fr-FR" dirty="0"/>
              <a:t> </a:t>
            </a:r>
            <a:r>
              <a:rPr lang="fr-FR" i="1" dirty="0"/>
              <a:t>Cadres Dirigeants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10 </a:t>
            </a:r>
            <a:r>
              <a:rPr lang="fr-FR" dirty="0" err="1" smtClean="0"/>
              <a:t>hours</a:t>
            </a:r>
            <a:r>
              <a:rPr lang="fr-FR" dirty="0" smtClean="0"/>
              <a:t> per 24-hour </a:t>
            </a:r>
            <a:r>
              <a:rPr lang="fr-FR" dirty="0" err="1" smtClean="0"/>
              <a:t>day</a:t>
            </a:r>
            <a:endParaRPr lang="fr-FR" dirty="0" smtClean="0"/>
          </a:p>
          <a:p>
            <a:pPr algn="just"/>
            <a:r>
              <a:rPr lang="fr-FR" dirty="0" smtClean="0"/>
              <a:t>No </a:t>
            </a:r>
            <a:r>
              <a:rPr lang="fr-FR" dirty="0" err="1" smtClean="0"/>
              <a:t>employee</a:t>
            </a:r>
            <a:r>
              <a:rPr lang="fr-FR" dirty="0" smtClean="0"/>
              <a:t> </a:t>
            </a:r>
            <a:r>
              <a:rPr lang="fr-FR" dirty="0" err="1"/>
              <a:t>except</a:t>
            </a:r>
            <a:r>
              <a:rPr lang="fr-FR" dirty="0"/>
              <a:t> </a:t>
            </a:r>
            <a:r>
              <a:rPr lang="fr-FR" i="1" dirty="0"/>
              <a:t>Cadres Dirigeants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40 </a:t>
            </a:r>
            <a:r>
              <a:rPr lang="fr-FR" dirty="0" err="1" smtClean="0"/>
              <a:t>hours</a:t>
            </a:r>
            <a:r>
              <a:rPr lang="fr-FR" dirty="0" smtClean="0"/>
              <a:t> per </a:t>
            </a:r>
            <a:r>
              <a:rPr lang="fr-FR" dirty="0" err="1" smtClean="0"/>
              <a:t>week</a:t>
            </a:r>
            <a:r>
              <a:rPr lang="fr-FR" dirty="0" smtClean="0"/>
              <a:t> (</a:t>
            </a:r>
            <a:r>
              <a:rPr lang="fr-FR" dirty="0" err="1" smtClean="0"/>
              <a:t>counted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Monday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Saturday)</a:t>
            </a:r>
          </a:p>
          <a:p>
            <a:pPr algn="just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strictly</a:t>
            </a:r>
            <a:r>
              <a:rPr lang="fr-FR" dirty="0" smtClean="0"/>
              <a:t> </a:t>
            </a:r>
            <a:r>
              <a:rPr lang="fr-FR" dirty="0" err="1" smtClean="0"/>
              <a:t>illegal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 on 1 May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306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EMPLOYMENT CATEGORIES</a:t>
            </a:r>
            <a:br>
              <a:rPr lang="fr-FR" b="1" dirty="0" smtClean="0"/>
            </a:br>
            <a:r>
              <a:rPr lang="fr-FR" b="1" i="1" dirty="0" smtClean="0"/>
              <a:t>NON CADRE </a:t>
            </a:r>
            <a:r>
              <a:rPr lang="fr-FR" b="1" dirty="0" smtClean="0"/>
              <a:t>EMPLOYEES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This group </a:t>
            </a:r>
            <a:r>
              <a:rPr lang="fr-FR" dirty="0" err="1" smtClean="0"/>
              <a:t>includes</a:t>
            </a:r>
            <a:r>
              <a:rPr lang="fr-FR" dirty="0" smtClean="0"/>
              <a:t> Administrative </a:t>
            </a:r>
            <a:r>
              <a:rPr lang="fr-FR" i="1" dirty="0" smtClean="0"/>
              <a:t>Employés</a:t>
            </a:r>
            <a:r>
              <a:rPr lang="fr-FR" dirty="0" smtClean="0"/>
              <a:t> and </a:t>
            </a:r>
            <a:r>
              <a:rPr lang="fr-FR" i="1" dirty="0" smtClean="0"/>
              <a:t>Agents de Maîtrise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working</a:t>
            </a:r>
            <a:r>
              <a:rPr lang="fr-FR" dirty="0" smtClean="0"/>
              <a:t> time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expressed</a:t>
            </a:r>
            <a:r>
              <a:rPr lang="fr-FR" dirty="0" smtClean="0"/>
              <a:t> as a set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hours</a:t>
            </a:r>
            <a:r>
              <a:rPr lang="fr-FR" dirty="0" smtClean="0"/>
              <a:t> per </a:t>
            </a:r>
            <a:r>
              <a:rPr lang="fr-FR" dirty="0" err="1" smtClean="0"/>
              <a:t>week</a:t>
            </a:r>
            <a:r>
              <a:rPr lang="fr-FR" dirty="0" smtClean="0"/>
              <a:t> (maximum 35 </a:t>
            </a:r>
            <a:r>
              <a:rPr lang="fr-FR" dirty="0" err="1" smtClean="0"/>
              <a:t>hours</a:t>
            </a:r>
            <a:r>
              <a:rPr lang="fr-FR" dirty="0" smtClean="0"/>
              <a:t>)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schedule</a:t>
            </a:r>
            <a:r>
              <a:rPr lang="fr-FR" dirty="0" smtClean="0"/>
              <a:t> (</a:t>
            </a:r>
            <a:r>
              <a:rPr lang="fr-FR" dirty="0" err="1" smtClean="0"/>
              <a:t>usually</a:t>
            </a:r>
            <a:r>
              <a:rPr lang="fr-FR" dirty="0" smtClean="0"/>
              <a:t> 9 to 5 </a:t>
            </a:r>
            <a:r>
              <a:rPr lang="fr-FR" dirty="0" err="1" smtClean="0"/>
              <a:t>with</a:t>
            </a:r>
            <a:r>
              <a:rPr lang="fr-FR" dirty="0" smtClean="0"/>
              <a:t> a one-</a:t>
            </a:r>
            <a:r>
              <a:rPr lang="fr-FR" dirty="0" err="1" smtClean="0"/>
              <a:t>hour</a:t>
            </a:r>
            <a:r>
              <a:rPr lang="fr-FR" dirty="0" smtClean="0"/>
              <a:t> lunch break, </a:t>
            </a:r>
            <a:r>
              <a:rPr lang="fr-FR" dirty="0" err="1" smtClean="0"/>
              <a:t>Monday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Friday, for full-time </a:t>
            </a:r>
            <a:r>
              <a:rPr lang="fr-FR" dirty="0" err="1" smtClean="0"/>
              <a:t>employees</a:t>
            </a:r>
            <a:r>
              <a:rPr lang="fr-FR" dirty="0" smtClean="0"/>
              <a:t>)</a:t>
            </a:r>
          </a:p>
          <a:p>
            <a:pPr algn="just"/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all </a:t>
            </a:r>
            <a:r>
              <a:rPr lang="fr-FR" dirty="0" err="1" smtClean="0"/>
              <a:t>published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holidays</a:t>
            </a:r>
            <a:r>
              <a:rPr lang="fr-FR" dirty="0" smtClean="0"/>
              <a:t>, plus six </a:t>
            </a:r>
            <a:r>
              <a:rPr lang="fr-FR" dirty="0" err="1" smtClean="0"/>
              <a:t>weeks</a:t>
            </a:r>
            <a:r>
              <a:rPr lang="fr-FR" dirty="0" smtClean="0"/>
              <a:t> of </a:t>
            </a:r>
            <a:r>
              <a:rPr lang="fr-FR" dirty="0" err="1" smtClean="0"/>
              <a:t>annual</a:t>
            </a:r>
            <a:r>
              <a:rPr lang="fr-FR" dirty="0" smtClean="0"/>
              <a:t> vacation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47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REMUNERATION COMMITTEES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committees</a:t>
            </a:r>
            <a:r>
              <a:rPr lang="fr-FR" dirty="0"/>
              <a:t> </a:t>
            </a:r>
            <a:r>
              <a:rPr lang="fr-FR" dirty="0" err="1" smtClean="0"/>
              <a:t>consider</a:t>
            </a:r>
            <a:r>
              <a:rPr lang="fr-FR" dirty="0" smtClean="0"/>
              <a:t> Staff and Faculty </a:t>
            </a:r>
            <a:r>
              <a:rPr lang="fr-FR" dirty="0" err="1" smtClean="0"/>
              <a:t>remuneration</a:t>
            </a:r>
            <a:r>
              <a:rPr lang="fr-FR" dirty="0" smtClean="0"/>
              <a:t> issues </a:t>
            </a:r>
            <a:r>
              <a:rPr lang="fr-FR" dirty="0" err="1" smtClean="0"/>
              <a:t>from</a:t>
            </a:r>
            <a:r>
              <a:rPr lang="fr-FR" dirty="0" smtClean="0"/>
              <a:t> a global budget perspective 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Committees</a:t>
            </a:r>
            <a:r>
              <a:rPr lang="fr-FR" dirty="0" smtClean="0"/>
              <a:t> </a:t>
            </a:r>
            <a:r>
              <a:rPr lang="fr-FR" dirty="0" err="1" smtClean="0"/>
              <a:t>define</a:t>
            </a:r>
            <a:r>
              <a:rPr lang="fr-FR" dirty="0" smtClean="0"/>
              <a:t> </a:t>
            </a:r>
            <a:r>
              <a:rPr lang="fr-FR" dirty="0" err="1" smtClean="0"/>
              <a:t>remuneration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the budget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built</a:t>
            </a:r>
            <a:endParaRPr lang="fr-FR" dirty="0" smtClean="0"/>
          </a:p>
          <a:p>
            <a:pPr algn="just"/>
            <a:r>
              <a:rPr lang="fr-FR" dirty="0" smtClean="0"/>
              <a:t>The </a:t>
            </a:r>
            <a:r>
              <a:rPr lang="fr-FR" dirty="0" err="1"/>
              <a:t>C</a:t>
            </a:r>
            <a:r>
              <a:rPr lang="fr-FR" dirty="0" err="1" smtClean="0"/>
              <a:t>ommittees</a:t>
            </a:r>
            <a:r>
              <a:rPr lang="fr-FR" dirty="0" smtClean="0"/>
              <a:t> </a:t>
            </a:r>
            <a:r>
              <a:rPr lang="fr-FR" dirty="0" err="1" smtClean="0"/>
              <a:t>arbitrate</a:t>
            </a:r>
            <a:r>
              <a:rPr lang="fr-FR" dirty="0" smtClean="0"/>
              <a:t> </a:t>
            </a:r>
            <a:r>
              <a:rPr lang="fr-FR" dirty="0" err="1" smtClean="0"/>
              <a:t>disagreements</a:t>
            </a:r>
            <a:r>
              <a:rPr lang="fr-FR" dirty="0" smtClean="0"/>
              <a:t> about </a:t>
            </a:r>
            <a:r>
              <a:rPr lang="fr-FR" dirty="0" err="1" smtClean="0"/>
              <a:t>salary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; the President </a:t>
            </a:r>
            <a:r>
              <a:rPr lang="fr-FR" dirty="0" err="1" smtClean="0"/>
              <a:t>retains</a:t>
            </a:r>
            <a:r>
              <a:rPr lang="fr-FR" dirty="0" smtClean="0"/>
              <a:t> final </a:t>
            </a:r>
            <a:r>
              <a:rPr lang="fr-FR" dirty="0" err="1" smtClean="0"/>
              <a:t>decision-making</a:t>
            </a:r>
            <a:r>
              <a:rPr lang="fr-FR" dirty="0" smtClean="0"/>
              <a:t> power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870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EMPLOYMENT CATEGORIES</a:t>
            </a:r>
            <a:br>
              <a:rPr lang="fr-FR" b="1" dirty="0"/>
            </a:br>
            <a:r>
              <a:rPr lang="fr-FR" b="1" dirty="0" smtClean="0"/>
              <a:t>ADMINISTRATIVE</a:t>
            </a:r>
            <a:r>
              <a:rPr lang="fr-FR" b="1" i="1" dirty="0" smtClean="0"/>
              <a:t> CADRES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C1 </a:t>
            </a:r>
            <a:r>
              <a:rPr lang="fr-FR" i="1" dirty="0" smtClean="0"/>
              <a:t>Cadres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have an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workload</a:t>
            </a:r>
            <a:r>
              <a:rPr lang="fr-FR" dirty="0" smtClean="0"/>
              <a:t> </a:t>
            </a:r>
            <a:r>
              <a:rPr lang="fr-FR" dirty="0" err="1" smtClean="0"/>
              <a:t>expressed</a:t>
            </a:r>
            <a:r>
              <a:rPr lang="fr-FR" dirty="0" smtClean="0"/>
              <a:t> in </a:t>
            </a:r>
            <a:r>
              <a:rPr lang="fr-FR" dirty="0" err="1" smtClean="0"/>
              <a:t>hours</a:t>
            </a:r>
            <a:r>
              <a:rPr lang="fr-FR" dirty="0" smtClean="0"/>
              <a:t> (1,505 </a:t>
            </a:r>
            <a:r>
              <a:rPr lang="fr-FR" dirty="0" err="1" smtClean="0"/>
              <a:t>hours</a:t>
            </a:r>
            <a:r>
              <a:rPr lang="fr-FR" dirty="0" smtClean="0"/>
              <a:t> for full-time </a:t>
            </a:r>
            <a:r>
              <a:rPr lang="fr-FR" dirty="0" err="1" smtClean="0"/>
              <a:t>employment</a:t>
            </a:r>
            <a:r>
              <a:rPr lang="fr-FR" dirty="0" smtClean="0"/>
              <a:t>).  There are </a:t>
            </a:r>
            <a:r>
              <a:rPr lang="fr-FR" dirty="0" err="1" smtClean="0"/>
              <a:t>some</a:t>
            </a:r>
            <a:r>
              <a:rPr lang="fr-FR" dirty="0" smtClean="0"/>
              <a:t> exceptions to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rule</a:t>
            </a:r>
            <a:r>
              <a:rPr lang="fr-FR" dirty="0" smtClean="0"/>
              <a:t>, </a:t>
            </a:r>
            <a:r>
              <a:rPr lang="fr-FR" dirty="0" err="1" smtClean="0"/>
              <a:t>where</a:t>
            </a:r>
            <a:r>
              <a:rPr lang="fr-FR" dirty="0" smtClean="0"/>
              <a:t> the </a:t>
            </a:r>
            <a:r>
              <a:rPr lang="fr-FR" dirty="0" err="1" smtClean="0"/>
              <a:t>workload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expressed</a:t>
            </a:r>
            <a:r>
              <a:rPr lang="fr-FR" dirty="0" smtClean="0"/>
              <a:t> in </a:t>
            </a:r>
            <a:r>
              <a:rPr lang="fr-FR" dirty="0" err="1" smtClean="0"/>
              <a:t>days</a:t>
            </a:r>
            <a:r>
              <a:rPr lang="fr-FR" dirty="0" smtClean="0"/>
              <a:t> (212 </a:t>
            </a:r>
            <a:r>
              <a:rPr lang="fr-FR" dirty="0" err="1" smtClean="0"/>
              <a:t>days</a:t>
            </a:r>
            <a:r>
              <a:rPr lang="fr-FR" dirty="0" smtClean="0"/>
              <a:t> for full-time </a:t>
            </a:r>
            <a:r>
              <a:rPr lang="fr-FR" dirty="0" err="1" smtClean="0"/>
              <a:t>employment</a:t>
            </a:r>
            <a:r>
              <a:rPr lang="fr-FR" dirty="0" smtClean="0"/>
              <a:t>) </a:t>
            </a:r>
            <a:r>
              <a:rPr lang="fr-FR" dirty="0" err="1" smtClean="0"/>
              <a:t>because</a:t>
            </a:r>
            <a:r>
              <a:rPr lang="fr-FR" dirty="0" smtClean="0"/>
              <a:t> of the type of position and the </a:t>
            </a:r>
            <a:r>
              <a:rPr lang="fr-FR" dirty="0" err="1" smtClean="0"/>
              <a:t>difficulty</a:t>
            </a:r>
            <a:r>
              <a:rPr lang="fr-FR" dirty="0" smtClean="0"/>
              <a:t> of </a:t>
            </a:r>
            <a:r>
              <a:rPr lang="fr-FR" dirty="0" err="1" smtClean="0"/>
              <a:t>counting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endParaRPr lang="fr-FR" dirty="0" smtClean="0"/>
          </a:p>
          <a:p>
            <a:pPr algn="just"/>
            <a:r>
              <a:rPr lang="fr-FR" dirty="0" smtClean="0"/>
              <a:t>C2 </a:t>
            </a:r>
            <a:r>
              <a:rPr lang="fr-FR" i="1" dirty="0" smtClean="0"/>
              <a:t>Cadres</a:t>
            </a:r>
            <a:r>
              <a:rPr lang="fr-FR" dirty="0" smtClean="0"/>
              <a:t> have an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workload</a:t>
            </a:r>
            <a:r>
              <a:rPr lang="fr-FR" dirty="0" smtClean="0"/>
              <a:t> of 212 </a:t>
            </a:r>
            <a:r>
              <a:rPr lang="fr-FR" dirty="0" err="1" smtClean="0"/>
              <a:t>days</a:t>
            </a:r>
            <a:r>
              <a:rPr lang="fr-FR" dirty="0" smtClean="0"/>
              <a:t> for full-time </a:t>
            </a:r>
            <a:r>
              <a:rPr lang="fr-FR" dirty="0" err="1" smtClean="0"/>
              <a:t>employment</a:t>
            </a:r>
            <a:endParaRPr lang="fr-FR" dirty="0" smtClean="0"/>
          </a:p>
          <a:p>
            <a:pPr algn="just"/>
            <a:r>
              <a:rPr lang="fr-FR" dirty="0" smtClean="0"/>
              <a:t>C3 </a:t>
            </a:r>
            <a:r>
              <a:rPr lang="fr-FR" i="1" dirty="0" smtClean="0"/>
              <a:t>Cadres</a:t>
            </a:r>
            <a:r>
              <a:rPr lang="fr-FR" dirty="0" smtClean="0"/>
              <a:t> have no set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and few obligations </a:t>
            </a:r>
            <a:r>
              <a:rPr lang="fr-FR" dirty="0" err="1" smtClean="0"/>
              <a:t>concerning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time. 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paid</a:t>
            </a:r>
            <a:r>
              <a:rPr lang="fr-FR" dirty="0" smtClean="0"/>
              <a:t> to « </a:t>
            </a:r>
            <a:r>
              <a:rPr lang="fr-FR" dirty="0" err="1" smtClean="0"/>
              <a:t>get</a:t>
            </a:r>
            <a:r>
              <a:rPr lang="fr-FR" dirty="0" smtClean="0"/>
              <a:t> the job </a:t>
            </a:r>
            <a:r>
              <a:rPr lang="fr-FR" dirty="0" err="1" smtClean="0"/>
              <a:t>done</a:t>
            </a:r>
            <a:r>
              <a:rPr lang="fr-FR" dirty="0" smtClean="0"/>
              <a:t>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446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EMPLOYMENT CATEGORIES</a:t>
            </a:r>
            <a:br>
              <a:rPr lang="fr-FR" b="1" dirty="0" smtClean="0"/>
            </a:br>
            <a:r>
              <a:rPr lang="fr-FR" b="1" dirty="0" smtClean="0"/>
              <a:t>FACULTY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Faculty have an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workload</a:t>
            </a:r>
            <a:r>
              <a:rPr lang="fr-FR" dirty="0" smtClean="0"/>
              <a:t> </a:t>
            </a:r>
            <a:r>
              <a:rPr lang="fr-FR" dirty="0" err="1" smtClean="0"/>
              <a:t>expressed</a:t>
            </a:r>
            <a:r>
              <a:rPr lang="fr-FR" dirty="0" smtClean="0"/>
              <a:t> in </a:t>
            </a:r>
            <a:r>
              <a:rPr lang="fr-FR" dirty="0" err="1" smtClean="0"/>
              <a:t>hours</a:t>
            </a:r>
            <a:r>
              <a:rPr lang="fr-FR" dirty="0" smtClean="0"/>
              <a:t> (1,500 </a:t>
            </a:r>
            <a:r>
              <a:rPr lang="fr-FR" dirty="0" err="1" smtClean="0"/>
              <a:t>hours</a:t>
            </a:r>
            <a:r>
              <a:rPr lang="fr-FR" dirty="0" smtClean="0"/>
              <a:t> for full-time </a:t>
            </a:r>
            <a:r>
              <a:rPr lang="fr-FR" dirty="0" err="1" smtClean="0"/>
              <a:t>employment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Full-time </a:t>
            </a:r>
            <a:r>
              <a:rPr lang="fr-FR" i="1" dirty="0" smtClean="0"/>
              <a:t>Enseignants-Chercheurs</a:t>
            </a:r>
            <a:r>
              <a:rPr lang="fr-FR" dirty="0" smtClean="0"/>
              <a:t> are </a:t>
            </a:r>
            <a:r>
              <a:rPr lang="fr-FR" dirty="0" err="1" smtClean="0"/>
              <a:t>responsible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for 225 </a:t>
            </a:r>
            <a:r>
              <a:rPr lang="fr-FR" dirty="0" err="1" smtClean="0"/>
              <a:t>hours</a:t>
            </a:r>
            <a:r>
              <a:rPr lang="fr-FR" dirty="0" smtClean="0"/>
              <a:t> of contact time, 375 </a:t>
            </a:r>
            <a:r>
              <a:rPr lang="fr-FR" dirty="0" err="1" smtClean="0"/>
              <a:t>hours</a:t>
            </a:r>
            <a:r>
              <a:rPr lang="fr-FR" dirty="0" smtClean="0"/>
              <a:t> of </a:t>
            </a:r>
            <a:r>
              <a:rPr lang="fr-FR" dirty="0" err="1" smtClean="0"/>
              <a:t>research</a:t>
            </a:r>
            <a:r>
              <a:rPr lang="fr-FR" dirty="0" smtClean="0"/>
              <a:t> and/or service and 900 </a:t>
            </a:r>
            <a:r>
              <a:rPr lang="fr-FR" dirty="0" err="1" smtClean="0"/>
              <a:t>hours</a:t>
            </a:r>
            <a:r>
              <a:rPr lang="fr-FR" dirty="0" smtClean="0"/>
              <a:t> of </a:t>
            </a:r>
            <a:r>
              <a:rPr lang="fr-FR" i="1" dirty="0" smtClean="0"/>
              <a:t>travaux induits </a:t>
            </a:r>
            <a:r>
              <a:rPr lang="fr-FR" dirty="0" smtClean="0"/>
              <a:t>(</a:t>
            </a:r>
            <a:r>
              <a:rPr lang="fr-FR" dirty="0" err="1" smtClean="0"/>
              <a:t>preparation</a:t>
            </a:r>
            <a:r>
              <a:rPr lang="fr-FR" dirty="0" smtClean="0"/>
              <a:t>, </a:t>
            </a:r>
            <a:r>
              <a:rPr lang="fr-FR" dirty="0" err="1" smtClean="0"/>
              <a:t>grading</a:t>
            </a:r>
            <a:r>
              <a:rPr lang="fr-FR" dirty="0" smtClean="0"/>
              <a:t>, participation in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)</a:t>
            </a:r>
          </a:p>
          <a:p>
            <a:pPr algn="just"/>
            <a:r>
              <a:rPr lang="fr-FR" dirty="0"/>
              <a:t>Full-time </a:t>
            </a:r>
            <a:r>
              <a:rPr lang="fr-FR" i="1" dirty="0" smtClean="0"/>
              <a:t>Enseignants</a:t>
            </a:r>
            <a:r>
              <a:rPr lang="fr-FR" dirty="0" smtClean="0"/>
              <a:t> </a:t>
            </a:r>
            <a:r>
              <a:rPr lang="fr-FR" dirty="0"/>
              <a:t>are </a:t>
            </a:r>
            <a:r>
              <a:rPr lang="fr-FR" dirty="0" err="1"/>
              <a:t>responsible</a:t>
            </a:r>
            <a:r>
              <a:rPr lang="fr-FR" dirty="0"/>
              <a:t>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year</a:t>
            </a:r>
            <a:r>
              <a:rPr lang="fr-FR" dirty="0"/>
              <a:t> for </a:t>
            </a:r>
            <a:r>
              <a:rPr lang="fr-FR" dirty="0" smtClean="0"/>
              <a:t>300 </a:t>
            </a:r>
            <a:r>
              <a:rPr lang="fr-FR" dirty="0" err="1"/>
              <a:t>hours</a:t>
            </a:r>
            <a:r>
              <a:rPr lang="fr-FR" dirty="0"/>
              <a:t> of contact </a:t>
            </a:r>
            <a:r>
              <a:rPr lang="fr-FR" dirty="0" smtClean="0"/>
              <a:t>time and 1,200 </a:t>
            </a:r>
            <a:r>
              <a:rPr lang="fr-FR" dirty="0" err="1"/>
              <a:t>hours</a:t>
            </a:r>
            <a:r>
              <a:rPr lang="fr-FR" dirty="0"/>
              <a:t> of </a:t>
            </a:r>
            <a:r>
              <a:rPr lang="fr-FR" i="1" dirty="0"/>
              <a:t>travaux induits </a:t>
            </a:r>
            <a:r>
              <a:rPr lang="fr-FR" dirty="0"/>
              <a:t>(</a:t>
            </a:r>
            <a:r>
              <a:rPr lang="fr-FR" dirty="0" err="1"/>
              <a:t>preparation</a:t>
            </a:r>
            <a:r>
              <a:rPr lang="fr-FR" dirty="0"/>
              <a:t>, </a:t>
            </a:r>
            <a:r>
              <a:rPr lang="fr-FR" dirty="0" err="1"/>
              <a:t>grading</a:t>
            </a:r>
            <a:r>
              <a:rPr lang="fr-FR" dirty="0"/>
              <a:t>, participation in </a:t>
            </a:r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089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OVERTIME</a:t>
            </a:r>
            <a:endParaRPr lang="fr-FR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i="1" dirty="0" smtClean="0"/>
              <a:t>NON CADRE </a:t>
            </a:r>
            <a:r>
              <a:rPr lang="fr-FR" b="1" dirty="0" smtClean="0"/>
              <a:t>EMPLOYEES</a:t>
            </a:r>
          </a:p>
          <a:p>
            <a:pPr algn="just"/>
            <a:r>
              <a:rPr lang="fr-FR" i="1" dirty="0" smtClean="0"/>
              <a:t>Non cadre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overtime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request</a:t>
            </a:r>
            <a:r>
              <a:rPr lang="fr-FR" dirty="0" smtClean="0"/>
              <a:t> of the </a:t>
            </a:r>
            <a:r>
              <a:rPr lang="fr-FR" dirty="0" err="1" smtClean="0"/>
              <a:t>supervisor</a:t>
            </a:r>
            <a:endParaRPr lang="fr-FR" dirty="0" smtClean="0"/>
          </a:p>
          <a:p>
            <a:pPr algn="just"/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overtime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declared</a:t>
            </a:r>
            <a:r>
              <a:rPr lang="fr-FR" dirty="0" smtClean="0"/>
              <a:t> on the </a:t>
            </a:r>
            <a:r>
              <a:rPr lang="fr-FR" dirty="0" err="1" smtClean="0"/>
              <a:t>monthly</a:t>
            </a:r>
            <a:r>
              <a:rPr lang="fr-FR" dirty="0" smtClean="0"/>
              <a:t> Administrative </a:t>
            </a:r>
            <a:r>
              <a:rPr lang="fr-FR" dirty="0" err="1" smtClean="0"/>
              <a:t>Attendance</a:t>
            </a:r>
            <a:r>
              <a:rPr lang="fr-FR" dirty="0" smtClean="0"/>
              <a:t> Report, </a:t>
            </a:r>
            <a:r>
              <a:rPr lang="fr-FR" dirty="0" err="1" smtClean="0"/>
              <a:t>signed</a:t>
            </a:r>
            <a:r>
              <a:rPr lang="fr-FR" dirty="0" smtClean="0"/>
              <a:t> by </a:t>
            </a:r>
            <a:r>
              <a:rPr lang="fr-FR" dirty="0" err="1" smtClean="0"/>
              <a:t>both</a:t>
            </a:r>
            <a:r>
              <a:rPr lang="fr-FR" dirty="0" smtClean="0"/>
              <a:t> the </a:t>
            </a:r>
            <a:r>
              <a:rPr lang="fr-FR" dirty="0" err="1" smtClean="0"/>
              <a:t>employee</a:t>
            </a:r>
            <a:r>
              <a:rPr lang="fr-FR" dirty="0" smtClean="0"/>
              <a:t> and the </a:t>
            </a:r>
            <a:r>
              <a:rPr lang="fr-FR" dirty="0" err="1" smtClean="0"/>
              <a:t>supervisor</a:t>
            </a:r>
            <a:endParaRPr lang="fr-FR" dirty="0" smtClean="0"/>
          </a:p>
          <a:p>
            <a:pPr algn="just"/>
            <a:r>
              <a:rPr lang="fr-FR" dirty="0" err="1" smtClean="0"/>
              <a:t>Overtime</a:t>
            </a:r>
            <a:r>
              <a:rPr lang="fr-FR" dirty="0" smtClean="0"/>
              <a:t> time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recuperated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employee’s</a:t>
            </a:r>
            <a:r>
              <a:rPr lang="fr-FR" dirty="0" smtClean="0"/>
              <a:t> </a:t>
            </a:r>
            <a:r>
              <a:rPr lang="fr-FR" dirty="0" err="1" smtClean="0"/>
              <a:t>request</a:t>
            </a:r>
            <a:r>
              <a:rPr lang="fr-FR" dirty="0" smtClean="0"/>
              <a:t>.  </a:t>
            </a:r>
            <a:r>
              <a:rPr lang="fr-FR" dirty="0" err="1" smtClean="0"/>
              <a:t>Otherwise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end of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month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legal</a:t>
            </a:r>
            <a:r>
              <a:rPr lang="fr-FR" dirty="0" smtClean="0"/>
              <a:t> rate (125 or 150%)</a:t>
            </a:r>
          </a:p>
          <a:p>
            <a:pPr algn="just"/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 smtClean="0"/>
              <a:t>CADRES</a:t>
            </a:r>
          </a:p>
          <a:p>
            <a:r>
              <a:rPr lang="fr-FR" dirty="0" smtClean="0"/>
              <a:t>This group </a:t>
            </a:r>
            <a:r>
              <a:rPr lang="fr-FR" dirty="0" err="1" smtClean="0"/>
              <a:t>includes</a:t>
            </a:r>
            <a:r>
              <a:rPr lang="fr-FR" dirty="0" smtClean="0"/>
              <a:t> administrative </a:t>
            </a:r>
            <a:r>
              <a:rPr lang="fr-FR" i="1" dirty="0" smtClean="0"/>
              <a:t>Cadres</a:t>
            </a:r>
            <a:r>
              <a:rPr lang="fr-FR" dirty="0" smtClean="0"/>
              <a:t> and all </a:t>
            </a:r>
            <a:r>
              <a:rPr lang="fr-FR" dirty="0" err="1" smtClean="0"/>
              <a:t>faculty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workload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expressed</a:t>
            </a:r>
            <a:r>
              <a:rPr lang="fr-FR" dirty="0" smtClean="0"/>
              <a:t> as a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hours</a:t>
            </a:r>
            <a:r>
              <a:rPr lang="fr-FR" dirty="0" smtClean="0"/>
              <a:t> or </a:t>
            </a:r>
            <a:r>
              <a:rPr lang="fr-FR" dirty="0" err="1" smtClean="0"/>
              <a:t>days</a:t>
            </a:r>
            <a:r>
              <a:rPr lang="fr-FR" dirty="0" smtClean="0"/>
              <a:t> of </a:t>
            </a:r>
            <a:r>
              <a:rPr lang="fr-FR" dirty="0" err="1" smtClean="0"/>
              <a:t>work</a:t>
            </a:r>
            <a:r>
              <a:rPr lang="fr-FR" dirty="0" smtClean="0"/>
              <a:t> in the </a:t>
            </a:r>
            <a:r>
              <a:rPr lang="fr-FR" dirty="0" err="1" smtClean="0"/>
              <a:t>year</a:t>
            </a:r>
            <a:r>
              <a:rPr lang="fr-FR" dirty="0" smtClean="0"/>
              <a:t>.  The </a:t>
            </a:r>
            <a:r>
              <a:rPr lang="fr-FR" dirty="0" err="1" smtClean="0"/>
              <a:t>workload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evenly</a:t>
            </a:r>
            <a:r>
              <a:rPr lang="fr-FR" dirty="0" smtClean="0"/>
              <a:t> </a:t>
            </a:r>
            <a:r>
              <a:rPr lang="fr-FR" dirty="0" err="1" smtClean="0"/>
              <a:t>spread</a:t>
            </a:r>
            <a:r>
              <a:rPr lang="fr-FR" dirty="0" smtClean="0"/>
              <a:t> over the </a:t>
            </a:r>
            <a:r>
              <a:rPr lang="fr-FR" dirty="0" err="1" smtClean="0"/>
              <a:t>period</a:t>
            </a:r>
            <a:endParaRPr lang="fr-FR" dirty="0" smtClean="0"/>
          </a:p>
          <a:p>
            <a:r>
              <a:rPr lang="fr-FR" dirty="0" smtClean="0"/>
              <a:t>Cadres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supervisors</a:t>
            </a:r>
            <a:r>
              <a:rPr lang="fr-FR" dirty="0" smtClean="0"/>
              <a:t> (the Dean in the case of </a:t>
            </a:r>
            <a:r>
              <a:rPr lang="fr-FR" dirty="0" err="1" smtClean="0"/>
              <a:t>faculty</a:t>
            </a:r>
            <a:r>
              <a:rPr lang="fr-FR" dirty="0" smtClean="0"/>
              <a:t>) to </a:t>
            </a:r>
            <a:r>
              <a:rPr lang="fr-FR" dirty="0" err="1" smtClean="0"/>
              <a:t>minimize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in </a:t>
            </a:r>
            <a:r>
              <a:rPr lang="fr-FR" dirty="0" err="1" smtClean="0"/>
              <a:t>excess</a:t>
            </a:r>
            <a:r>
              <a:rPr lang="fr-FR" dirty="0" smtClean="0"/>
              <a:t> of the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load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closed</a:t>
            </a:r>
            <a:endParaRPr lang="fr-FR" dirty="0" smtClean="0"/>
          </a:p>
          <a:p>
            <a:r>
              <a:rPr lang="fr-FR" dirty="0" err="1" smtClean="0"/>
              <a:t>Excess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or </a:t>
            </a:r>
            <a:r>
              <a:rPr lang="fr-FR" dirty="0" err="1" smtClean="0"/>
              <a:t>days</a:t>
            </a:r>
            <a:r>
              <a:rPr lang="fr-FR" dirty="0" smtClean="0"/>
              <a:t> </a:t>
            </a:r>
            <a:r>
              <a:rPr lang="fr-FR" dirty="0" err="1" smtClean="0"/>
              <a:t>worked</a:t>
            </a:r>
            <a:r>
              <a:rPr lang="fr-FR" dirty="0" smtClean="0"/>
              <a:t> are </a:t>
            </a:r>
            <a:r>
              <a:rPr lang="fr-FR" dirty="0" err="1" smtClean="0"/>
              <a:t>paid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125% the </a:t>
            </a:r>
            <a:r>
              <a:rPr lang="fr-FR" dirty="0" err="1" smtClean="0"/>
              <a:t>month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closed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45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BONUSES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fr-FR" dirty="0" err="1" smtClean="0"/>
              <a:t>Bonuses</a:t>
            </a:r>
            <a:r>
              <a:rPr lang="fr-FR" dirty="0" smtClean="0"/>
              <a:t> are </a:t>
            </a:r>
            <a:r>
              <a:rPr lang="fr-FR" dirty="0" err="1" smtClean="0"/>
              <a:t>awarded</a:t>
            </a:r>
            <a:r>
              <a:rPr lang="fr-FR" dirty="0" smtClean="0"/>
              <a:t> to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on </a:t>
            </a:r>
            <a:r>
              <a:rPr lang="fr-FR" dirty="0" err="1" smtClean="0"/>
              <a:t>higher-level</a:t>
            </a:r>
            <a:r>
              <a:rPr lang="fr-FR" dirty="0" smtClean="0"/>
              <a:t> </a:t>
            </a:r>
            <a:r>
              <a:rPr lang="fr-FR" dirty="0" err="1" smtClean="0"/>
              <a:t>responsibilities</a:t>
            </a:r>
            <a:r>
              <a:rPr lang="fr-FR" dirty="0" smtClean="0"/>
              <a:t> for a </a:t>
            </a:r>
            <a:r>
              <a:rPr lang="fr-FR" dirty="0" err="1" smtClean="0"/>
              <a:t>limited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 of time,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 </a:t>
            </a:r>
            <a:r>
              <a:rPr lang="fr-FR" dirty="0" err="1" smtClean="0"/>
              <a:t>replaced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algn="just"/>
            <a:r>
              <a:rPr lang="fr-FR" dirty="0" err="1" smtClean="0"/>
              <a:t>Bonuses</a:t>
            </a:r>
            <a:r>
              <a:rPr lang="fr-FR" dirty="0" smtClean="0"/>
              <a:t> are </a:t>
            </a:r>
            <a:r>
              <a:rPr lang="fr-FR" dirty="0" err="1" smtClean="0"/>
              <a:t>awarded</a:t>
            </a:r>
            <a:r>
              <a:rPr lang="fr-FR" dirty="0" smtClean="0"/>
              <a:t> to </a:t>
            </a:r>
            <a:r>
              <a:rPr lang="fr-FR" dirty="0" err="1" smtClean="0"/>
              <a:t>faculty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in the cases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foreseen</a:t>
            </a:r>
            <a:r>
              <a:rPr lang="fr-FR" dirty="0" smtClean="0"/>
              <a:t> in the Accord </a:t>
            </a:r>
            <a:r>
              <a:rPr lang="fr-FR" dirty="0" smtClean="0"/>
              <a:t>d’Entreprise</a:t>
            </a:r>
          </a:p>
          <a:p>
            <a:pPr algn="just"/>
            <a:r>
              <a:rPr lang="fr-FR" dirty="0" err="1" smtClean="0"/>
              <a:t>Bonuses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awarded</a:t>
            </a:r>
            <a:r>
              <a:rPr lang="fr-FR" dirty="0" smtClean="0"/>
              <a:t> to all </a:t>
            </a:r>
            <a:r>
              <a:rPr lang="fr-FR" dirty="0" err="1" smtClean="0"/>
              <a:t>employees</a:t>
            </a:r>
            <a:r>
              <a:rPr lang="fr-FR" dirty="0" smtClean="0"/>
              <a:t> as an </a:t>
            </a:r>
            <a:r>
              <a:rPr lang="fr-FR" dirty="0" err="1" smtClean="0"/>
              <a:t>outcome</a:t>
            </a:r>
            <a:r>
              <a:rPr lang="fr-FR" dirty="0" smtClean="0"/>
              <a:t> of </a:t>
            </a:r>
            <a:r>
              <a:rPr lang="fr-FR" dirty="0" err="1" smtClean="0"/>
              <a:t>salary</a:t>
            </a:r>
            <a:r>
              <a:rPr lang="fr-FR" dirty="0" smtClean="0"/>
              <a:t> </a:t>
            </a:r>
            <a:r>
              <a:rPr lang="fr-FR" dirty="0" err="1" smtClean="0"/>
              <a:t>negotiations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73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DISCRETIONARY BONUSES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fr-FR" dirty="0" err="1" smtClean="0"/>
              <a:t>Discretionary</a:t>
            </a:r>
            <a:r>
              <a:rPr lang="fr-FR" dirty="0" smtClean="0"/>
              <a:t> </a:t>
            </a:r>
            <a:r>
              <a:rPr lang="fr-FR" dirty="0" err="1" smtClean="0"/>
              <a:t>bonuses</a:t>
            </a:r>
            <a:r>
              <a:rPr lang="fr-FR" dirty="0" smtClean="0"/>
              <a:t> are first </a:t>
            </a:r>
            <a:r>
              <a:rPr lang="fr-FR" dirty="0" err="1" smtClean="0"/>
              <a:t>discussed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President and the </a:t>
            </a:r>
            <a:r>
              <a:rPr lang="fr-FR" dirty="0" err="1" smtClean="0"/>
              <a:t>member</a:t>
            </a:r>
            <a:r>
              <a:rPr lang="fr-FR" dirty="0" smtClean="0"/>
              <a:t> of the Leadership team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requesting</a:t>
            </a:r>
            <a:r>
              <a:rPr lang="fr-FR" dirty="0" smtClean="0"/>
              <a:t> the bonus,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submitted</a:t>
            </a:r>
            <a:r>
              <a:rPr lang="fr-FR" dirty="0" smtClean="0"/>
              <a:t> to the </a:t>
            </a:r>
            <a:r>
              <a:rPr lang="fr-FR" dirty="0" err="1" smtClean="0"/>
              <a:t>appropriate</a:t>
            </a:r>
            <a:r>
              <a:rPr lang="fr-FR" dirty="0" smtClean="0"/>
              <a:t> </a:t>
            </a:r>
            <a:r>
              <a:rPr lang="fr-FR" dirty="0" err="1" smtClean="0"/>
              <a:t>Remuneration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for </a:t>
            </a:r>
            <a:r>
              <a:rPr lang="fr-FR" dirty="0" err="1" smtClean="0"/>
              <a:t>approval</a:t>
            </a:r>
            <a:r>
              <a:rPr lang="fr-FR" dirty="0" smtClean="0"/>
              <a:t>.  The President </a:t>
            </a:r>
            <a:r>
              <a:rPr lang="fr-FR" dirty="0" err="1" smtClean="0"/>
              <a:t>retains</a:t>
            </a:r>
            <a:r>
              <a:rPr lang="fr-FR" dirty="0" smtClean="0"/>
              <a:t> final </a:t>
            </a:r>
            <a:r>
              <a:rPr lang="fr-FR" dirty="0" err="1" smtClean="0"/>
              <a:t>decision-making</a:t>
            </a:r>
            <a:r>
              <a:rPr lang="fr-FR" dirty="0" smtClean="0"/>
              <a:t> power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35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MODIFICATION OF JOB DESCRIPTIONS AND CATEGORIES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Job descriptions and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modified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as a part of the </a:t>
            </a:r>
            <a:r>
              <a:rPr lang="fr-FR" dirty="0" err="1" smtClean="0"/>
              <a:t>annual</a:t>
            </a:r>
            <a:r>
              <a:rPr lang="fr-FR" dirty="0" smtClean="0"/>
              <a:t> budget </a:t>
            </a:r>
            <a:r>
              <a:rPr lang="fr-FR" dirty="0" err="1" smtClean="0"/>
              <a:t>process</a:t>
            </a:r>
            <a:r>
              <a:rPr lang="fr-FR" dirty="0" smtClean="0"/>
              <a:t>,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requests</a:t>
            </a:r>
            <a:r>
              <a:rPr lang="fr-FR" dirty="0" smtClean="0"/>
              <a:t> made over the course of the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examined</a:t>
            </a:r>
            <a:endParaRPr lang="fr-FR" dirty="0" smtClean="0"/>
          </a:p>
          <a:p>
            <a:pPr algn="just"/>
            <a:r>
              <a:rPr lang="fr-FR" dirty="0" smtClean="0"/>
              <a:t>Changes of </a:t>
            </a:r>
            <a:r>
              <a:rPr lang="fr-FR" dirty="0" err="1" smtClean="0"/>
              <a:t>rank</a:t>
            </a:r>
            <a:r>
              <a:rPr lang="fr-FR" dirty="0" smtClean="0"/>
              <a:t> for </a:t>
            </a:r>
            <a:r>
              <a:rPr lang="fr-FR" dirty="0" err="1" smtClean="0"/>
              <a:t>faculty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examined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due attention to the </a:t>
            </a:r>
            <a:r>
              <a:rPr lang="fr-FR" dirty="0" err="1" smtClean="0"/>
              <a:t>recommendations</a:t>
            </a:r>
            <a:r>
              <a:rPr lang="fr-FR" dirty="0" smtClean="0"/>
              <a:t> of the Faculty </a:t>
            </a:r>
            <a:r>
              <a:rPr lang="fr-FR" dirty="0" err="1" smtClean="0"/>
              <a:t>Committee</a:t>
            </a:r>
            <a:r>
              <a:rPr lang="fr-FR" dirty="0" smtClean="0"/>
              <a:t> on Rank and Promotion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6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MODIFICATION OF JOB DESCRIPTIONS AND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b="1" dirty="0" smtClean="0"/>
              <a:t>ADMINISTRATIVE STAFF</a:t>
            </a:r>
          </a:p>
          <a:p>
            <a:pPr algn="just"/>
            <a:r>
              <a:rPr lang="fr-FR" dirty="0" err="1" smtClean="0"/>
              <a:t>Modified</a:t>
            </a:r>
            <a:r>
              <a:rPr lang="fr-FR" dirty="0" smtClean="0"/>
              <a:t> job descriptions and </a:t>
            </a:r>
            <a:r>
              <a:rPr lang="fr-FR" dirty="0" err="1" smtClean="0"/>
              <a:t>proposed</a:t>
            </a:r>
            <a:r>
              <a:rPr lang="fr-FR" dirty="0" smtClean="0"/>
              <a:t> new </a:t>
            </a:r>
            <a:r>
              <a:rPr lang="fr-FR" dirty="0" err="1" smtClean="0"/>
              <a:t>categories</a:t>
            </a:r>
            <a:r>
              <a:rPr lang="fr-FR" dirty="0" smtClean="0"/>
              <a:t> are </a:t>
            </a:r>
            <a:r>
              <a:rPr lang="fr-FR" dirty="0" err="1" smtClean="0"/>
              <a:t>submitted</a:t>
            </a:r>
            <a:r>
              <a:rPr lang="fr-FR" dirty="0" smtClean="0"/>
              <a:t> to Human Resources,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a </a:t>
            </a:r>
            <a:r>
              <a:rPr lang="fr-FR" dirty="0" err="1" smtClean="0"/>
              <a:t>recommendation</a:t>
            </a:r>
            <a:r>
              <a:rPr lang="fr-FR" dirty="0" smtClean="0"/>
              <a:t> to the </a:t>
            </a:r>
            <a:r>
              <a:rPr lang="fr-FR" dirty="0" err="1" smtClean="0"/>
              <a:t>Remuneration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endParaRPr lang="fr-FR" dirty="0" smtClean="0"/>
          </a:p>
          <a:p>
            <a:pPr algn="just"/>
            <a:r>
              <a:rPr lang="fr-FR" dirty="0" smtClean="0"/>
              <a:t>The new job description, </a:t>
            </a:r>
            <a:r>
              <a:rPr lang="fr-FR" dirty="0" err="1" smtClean="0"/>
              <a:t>category</a:t>
            </a:r>
            <a:r>
              <a:rPr lang="fr-FR" dirty="0" smtClean="0"/>
              <a:t> and </a:t>
            </a:r>
            <a:r>
              <a:rPr lang="fr-FR" dirty="0" err="1" smtClean="0"/>
              <a:t>salary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effect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beginning</a:t>
            </a:r>
            <a:r>
              <a:rPr lang="fr-FR" dirty="0" smtClean="0"/>
              <a:t> of the </a:t>
            </a:r>
            <a:r>
              <a:rPr lang="fr-FR" dirty="0" err="1" smtClean="0"/>
              <a:t>next</a:t>
            </a:r>
            <a:r>
              <a:rPr lang="fr-FR" dirty="0" smtClean="0"/>
              <a:t> fiscal </a:t>
            </a:r>
            <a:r>
              <a:rPr lang="fr-FR" dirty="0" err="1" smtClean="0"/>
              <a:t>year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b="1" dirty="0" smtClean="0"/>
              <a:t>FACULTY</a:t>
            </a:r>
          </a:p>
          <a:p>
            <a:pPr algn="just"/>
            <a:r>
              <a:rPr lang="fr-FR" dirty="0" smtClean="0"/>
              <a:t>Promotion </a:t>
            </a:r>
            <a:r>
              <a:rPr lang="fr-FR" dirty="0" err="1" smtClean="0"/>
              <a:t>decisions</a:t>
            </a:r>
            <a:r>
              <a:rPr lang="fr-FR" dirty="0" smtClean="0"/>
              <a:t> are made by the Dean on the basis of the </a:t>
            </a:r>
            <a:r>
              <a:rPr lang="fr-FR" dirty="0" err="1" smtClean="0"/>
              <a:t>recommendations</a:t>
            </a:r>
            <a:r>
              <a:rPr lang="fr-FR" dirty="0" smtClean="0"/>
              <a:t> of the Faculty </a:t>
            </a:r>
            <a:r>
              <a:rPr lang="fr-FR" dirty="0" err="1" smtClean="0"/>
              <a:t>Committee</a:t>
            </a:r>
            <a:r>
              <a:rPr lang="fr-FR" dirty="0" smtClean="0"/>
              <a:t> on Rank and Promotion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Remuneration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determines</a:t>
            </a:r>
            <a:r>
              <a:rPr lang="fr-FR" dirty="0" smtClean="0"/>
              <a:t> the </a:t>
            </a:r>
            <a:r>
              <a:rPr lang="fr-FR" dirty="0" err="1" smtClean="0"/>
              <a:t>appropriate</a:t>
            </a:r>
            <a:r>
              <a:rPr lang="fr-FR" dirty="0" smtClean="0"/>
              <a:t> new </a:t>
            </a:r>
            <a:r>
              <a:rPr lang="fr-FR" dirty="0" err="1" smtClean="0"/>
              <a:t>salary</a:t>
            </a:r>
            <a:r>
              <a:rPr lang="fr-FR" dirty="0" smtClean="0"/>
              <a:t> for the budget</a:t>
            </a:r>
          </a:p>
          <a:p>
            <a:pPr algn="just"/>
            <a:r>
              <a:rPr lang="fr-FR" dirty="0" smtClean="0"/>
              <a:t>The new </a:t>
            </a:r>
            <a:r>
              <a:rPr lang="fr-FR" dirty="0" err="1" smtClean="0"/>
              <a:t>rank</a:t>
            </a:r>
            <a:r>
              <a:rPr lang="fr-FR" dirty="0" smtClean="0"/>
              <a:t> and </a:t>
            </a:r>
            <a:r>
              <a:rPr lang="fr-FR" dirty="0" err="1" smtClean="0"/>
              <a:t>salary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effect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beginning</a:t>
            </a:r>
            <a:r>
              <a:rPr lang="fr-FR" dirty="0" smtClean="0"/>
              <a:t> of the </a:t>
            </a:r>
            <a:r>
              <a:rPr lang="fr-FR" dirty="0" err="1" smtClean="0"/>
              <a:t>next</a:t>
            </a:r>
            <a:r>
              <a:rPr lang="fr-FR" dirty="0" smtClean="0"/>
              <a:t> fiscal </a:t>
            </a:r>
            <a:r>
              <a:rPr lang="fr-FR" dirty="0" err="1" smtClean="0"/>
              <a:t>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64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LEAVES OF ABSENCE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err="1" smtClean="0"/>
              <a:t>Unpaid</a:t>
            </a:r>
            <a:r>
              <a:rPr lang="fr-FR" dirty="0" smtClean="0"/>
              <a:t> </a:t>
            </a:r>
            <a:r>
              <a:rPr lang="fr-FR" dirty="0" err="1" smtClean="0"/>
              <a:t>leaves</a:t>
            </a:r>
            <a:r>
              <a:rPr lang="fr-FR" dirty="0" smtClean="0"/>
              <a:t> of absence are </a:t>
            </a:r>
            <a:r>
              <a:rPr lang="fr-FR" dirty="0" err="1" smtClean="0"/>
              <a:t>granted</a:t>
            </a:r>
            <a:r>
              <a:rPr lang="fr-FR" dirty="0" smtClean="0"/>
              <a:t> in accordance </a:t>
            </a:r>
            <a:r>
              <a:rPr lang="fr-FR" dirty="0" err="1" smtClean="0"/>
              <a:t>with</a:t>
            </a:r>
            <a:r>
              <a:rPr lang="fr-FR" dirty="0" smtClean="0"/>
              <a:t> French </a:t>
            </a:r>
            <a:r>
              <a:rPr lang="fr-FR" dirty="0" err="1" smtClean="0"/>
              <a:t>law</a:t>
            </a:r>
            <a:r>
              <a:rPr lang="fr-FR" dirty="0" smtClean="0"/>
              <a:t>.  The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frequently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r>
              <a:rPr lang="fr-FR" dirty="0" smtClean="0"/>
              <a:t> </a:t>
            </a:r>
            <a:r>
              <a:rPr lang="fr-FR" dirty="0" err="1" smtClean="0"/>
              <a:t>unpaid</a:t>
            </a:r>
            <a:r>
              <a:rPr lang="fr-FR" dirty="0" smtClean="0"/>
              <a:t> </a:t>
            </a:r>
            <a:r>
              <a:rPr lang="fr-FR" dirty="0" err="1" smtClean="0"/>
              <a:t>leaves</a:t>
            </a:r>
            <a:r>
              <a:rPr lang="fr-FR" dirty="0" smtClean="0"/>
              <a:t> of absence in cases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obliged</a:t>
            </a:r>
            <a:r>
              <a:rPr lang="fr-FR" dirty="0" smtClean="0"/>
              <a:t> by </a:t>
            </a:r>
            <a:r>
              <a:rPr lang="fr-FR" dirty="0" err="1" smtClean="0"/>
              <a:t>law</a:t>
            </a:r>
            <a:r>
              <a:rPr lang="fr-FR" dirty="0" smtClean="0"/>
              <a:t> to do </a:t>
            </a:r>
            <a:r>
              <a:rPr lang="fr-FR" dirty="0" err="1" smtClean="0"/>
              <a:t>so</a:t>
            </a:r>
            <a:endParaRPr lang="fr-FR" dirty="0" smtClean="0"/>
          </a:p>
          <a:p>
            <a:pPr algn="just"/>
            <a:r>
              <a:rPr lang="fr-FR" dirty="0" err="1" smtClean="0"/>
              <a:t>Paid</a:t>
            </a:r>
            <a:r>
              <a:rPr lang="fr-FR" dirty="0" smtClean="0"/>
              <a:t> </a:t>
            </a:r>
            <a:r>
              <a:rPr lang="fr-FR" dirty="0" err="1" smtClean="0"/>
              <a:t>leaves</a:t>
            </a:r>
            <a:r>
              <a:rPr lang="fr-FR" dirty="0" smtClean="0"/>
              <a:t> of absence are </a:t>
            </a:r>
            <a:r>
              <a:rPr lang="fr-FR" dirty="0" err="1" smtClean="0"/>
              <a:t>granted</a:t>
            </a:r>
            <a:r>
              <a:rPr lang="fr-FR" dirty="0" smtClean="0"/>
              <a:t> in accordance </a:t>
            </a:r>
            <a:r>
              <a:rPr lang="fr-FR" dirty="0" err="1" smtClean="0"/>
              <a:t>with</a:t>
            </a:r>
            <a:r>
              <a:rPr lang="fr-FR" dirty="0" smtClean="0"/>
              <a:t> French </a:t>
            </a:r>
            <a:r>
              <a:rPr lang="fr-FR" dirty="0" err="1" smtClean="0"/>
              <a:t>law</a:t>
            </a:r>
            <a:r>
              <a:rPr lang="fr-FR" dirty="0" smtClean="0"/>
              <a:t> and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. 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mainly</a:t>
            </a:r>
            <a:r>
              <a:rPr lang="fr-FR" dirty="0" smtClean="0"/>
              <a:t> </a:t>
            </a:r>
            <a:r>
              <a:rPr lang="fr-FR" dirty="0" err="1" smtClean="0"/>
              <a:t>concern</a:t>
            </a:r>
            <a:r>
              <a:rPr lang="fr-FR" dirty="0" smtClean="0"/>
              <a:t> </a:t>
            </a:r>
            <a:r>
              <a:rPr lang="fr-FR" dirty="0" err="1" smtClean="0"/>
              <a:t>personal</a:t>
            </a:r>
            <a:r>
              <a:rPr lang="fr-FR" dirty="0" smtClean="0"/>
              <a:t> and/or </a:t>
            </a:r>
            <a:r>
              <a:rPr lang="fr-FR" dirty="0" err="1" smtClean="0"/>
              <a:t>family</a:t>
            </a:r>
            <a:r>
              <a:rPr lang="fr-FR" dirty="0" smtClean="0"/>
              <a:t> situations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38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SABBATICAL LEAVES AND COURSE RELEASES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numbe</a:t>
            </a:r>
            <a:r>
              <a:rPr lang="fr-FR" dirty="0" smtClean="0"/>
              <a:t> of </a:t>
            </a:r>
            <a:r>
              <a:rPr lang="fr-FR" dirty="0" err="1" smtClean="0"/>
              <a:t>sabbatical</a:t>
            </a:r>
            <a:r>
              <a:rPr lang="fr-FR" dirty="0" smtClean="0"/>
              <a:t> </a:t>
            </a:r>
            <a:r>
              <a:rPr lang="fr-FR" dirty="0" err="1" smtClean="0"/>
              <a:t>leaves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granted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determined</a:t>
            </a:r>
            <a:r>
              <a:rPr lang="fr-FR" dirty="0" smtClean="0"/>
              <a:t> as part of the budget </a:t>
            </a:r>
            <a:r>
              <a:rPr lang="fr-FR" dirty="0" err="1" smtClean="0"/>
              <a:t>process</a:t>
            </a:r>
            <a:r>
              <a:rPr lang="fr-FR" dirty="0" smtClean="0"/>
              <a:t>.  </a:t>
            </a:r>
            <a:r>
              <a:rPr lang="fr-FR" dirty="0" err="1" smtClean="0"/>
              <a:t>Leaves</a:t>
            </a:r>
            <a:r>
              <a:rPr lang="fr-FR" dirty="0" smtClean="0"/>
              <a:t> are </a:t>
            </a:r>
            <a:r>
              <a:rPr lang="fr-FR" dirty="0" err="1" smtClean="0"/>
              <a:t>granted</a:t>
            </a:r>
            <a:r>
              <a:rPr lang="fr-FR" dirty="0" smtClean="0"/>
              <a:t> by the Dean on the </a:t>
            </a:r>
            <a:r>
              <a:rPr lang="fr-FR" dirty="0" err="1" smtClean="0"/>
              <a:t>recommendation</a:t>
            </a:r>
            <a:r>
              <a:rPr lang="fr-FR" dirty="0" smtClean="0"/>
              <a:t> of the Faculty </a:t>
            </a:r>
            <a:r>
              <a:rPr lang="fr-FR" dirty="0" err="1" smtClean="0"/>
              <a:t>Committee</a:t>
            </a:r>
            <a:r>
              <a:rPr lang="fr-FR" dirty="0" smtClean="0"/>
              <a:t> on Rank and Promotion</a:t>
            </a:r>
          </a:p>
          <a:p>
            <a:pPr algn="just"/>
            <a:r>
              <a:rPr lang="fr-FR" dirty="0" smtClean="0"/>
              <a:t>Course releases for </a:t>
            </a:r>
            <a:r>
              <a:rPr lang="fr-FR" dirty="0" err="1" smtClean="0"/>
              <a:t>research</a:t>
            </a:r>
            <a:r>
              <a:rPr lang="fr-FR" dirty="0" smtClean="0"/>
              <a:t> or administrative </a:t>
            </a:r>
            <a:r>
              <a:rPr lang="fr-FR" dirty="0" err="1" smtClean="0"/>
              <a:t>work</a:t>
            </a:r>
            <a:r>
              <a:rPr lang="fr-FR" dirty="0" smtClean="0"/>
              <a:t> are </a:t>
            </a:r>
            <a:r>
              <a:rPr lang="fr-FR" dirty="0" err="1" smtClean="0"/>
              <a:t>granted</a:t>
            </a:r>
            <a:r>
              <a:rPr lang="fr-FR" dirty="0" smtClean="0"/>
              <a:t> by the Dean </a:t>
            </a:r>
            <a:r>
              <a:rPr lang="fr-FR" dirty="0" err="1" smtClean="0"/>
              <a:t>within</a:t>
            </a:r>
            <a:r>
              <a:rPr lang="fr-FR" dirty="0" smtClean="0"/>
              <a:t> the </a:t>
            </a:r>
            <a:r>
              <a:rPr lang="fr-FR" dirty="0" err="1" smtClean="0"/>
              <a:t>limits</a:t>
            </a:r>
            <a:r>
              <a:rPr lang="fr-FR" dirty="0" smtClean="0"/>
              <a:t> set by the budget</a:t>
            </a:r>
          </a:p>
          <a:p>
            <a:pPr algn="just"/>
            <a:r>
              <a:rPr lang="fr-FR" dirty="0" smtClean="0"/>
              <a:t>Faculty </a:t>
            </a:r>
            <a:r>
              <a:rPr lang="fr-FR" dirty="0" err="1" smtClean="0"/>
              <a:t>members</a:t>
            </a:r>
            <a:r>
              <a:rPr lang="fr-FR" dirty="0" smtClean="0"/>
              <a:t> on </a:t>
            </a:r>
            <a:r>
              <a:rPr lang="fr-FR" dirty="0" err="1" smtClean="0"/>
              <a:t>sabbatical</a:t>
            </a:r>
            <a:r>
              <a:rPr lang="fr-FR" dirty="0" smtClean="0"/>
              <a:t> or </a:t>
            </a:r>
            <a:r>
              <a:rPr lang="fr-FR" dirty="0" err="1" smtClean="0"/>
              <a:t>benefiting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course release are not on </a:t>
            </a:r>
            <a:r>
              <a:rPr lang="fr-FR" dirty="0" err="1" smtClean="0"/>
              <a:t>leave</a:t>
            </a:r>
            <a:r>
              <a:rPr lang="fr-FR" dirty="0" smtClean="0"/>
              <a:t>: </a:t>
            </a:r>
            <a:r>
              <a:rPr lang="fr-FR" dirty="0" err="1" smtClean="0"/>
              <a:t>they</a:t>
            </a:r>
            <a:r>
              <a:rPr lang="fr-FR" dirty="0" smtClean="0"/>
              <a:t> continue to </a:t>
            </a:r>
            <a:r>
              <a:rPr lang="fr-FR" dirty="0" err="1" smtClean="0"/>
              <a:t>work</a:t>
            </a:r>
            <a:r>
              <a:rPr lang="fr-FR" dirty="0" smtClean="0"/>
              <a:t> for the </a:t>
            </a:r>
            <a:r>
              <a:rPr lang="fr-FR" dirty="0" err="1" smtClean="0"/>
              <a:t>University</a:t>
            </a:r>
            <a:r>
              <a:rPr lang="fr-FR" dirty="0" smtClean="0"/>
              <a:t> but have a </a:t>
            </a:r>
            <a:r>
              <a:rPr lang="fr-FR" dirty="0" err="1" smtClean="0"/>
              <a:t>diminished</a:t>
            </a:r>
            <a:r>
              <a:rPr lang="fr-FR" dirty="0" smtClean="0"/>
              <a:t>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load</a:t>
            </a:r>
            <a:r>
              <a:rPr lang="fr-FR" dirty="0" smtClean="0"/>
              <a:t> to </a:t>
            </a:r>
            <a:r>
              <a:rPr lang="fr-FR" dirty="0" err="1" smtClean="0"/>
              <a:t>allow</a:t>
            </a:r>
            <a:r>
              <a:rPr lang="fr-FR" dirty="0" smtClean="0"/>
              <a:t> for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423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CREATION OF NEW POSITIONS</a:t>
            </a:r>
            <a:br>
              <a:rPr lang="fr-FR" b="1" dirty="0" smtClean="0"/>
            </a:br>
            <a:r>
              <a:rPr lang="fr-FR" b="1" dirty="0" smtClean="0"/>
              <a:t>ADMINISTRATIVE STAFF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New positions are </a:t>
            </a:r>
            <a:r>
              <a:rPr lang="fr-FR" dirty="0" err="1" smtClean="0"/>
              <a:t>foreseen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budget </a:t>
            </a:r>
            <a:r>
              <a:rPr lang="fr-FR" dirty="0" err="1" smtClean="0"/>
              <a:t>process</a:t>
            </a:r>
            <a:endParaRPr lang="fr-FR" dirty="0" smtClean="0"/>
          </a:p>
          <a:p>
            <a:pPr algn="just"/>
            <a:r>
              <a:rPr lang="fr-FR" dirty="0" smtClean="0"/>
              <a:t>A </a:t>
            </a:r>
            <a:r>
              <a:rPr lang="fr-FR" dirty="0" err="1" smtClean="0"/>
              <a:t>proposed</a:t>
            </a:r>
            <a:r>
              <a:rPr lang="fr-FR" dirty="0" smtClean="0"/>
              <a:t> job description and </a:t>
            </a:r>
            <a:r>
              <a:rPr lang="fr-FR" dirty="0" err="1" smtClean="0"/>
              <a:t>category</a:t>
            </a:r>
            <a:r>
              <a:rPr lang="fr-FR" dirty="0" smtClean="0"/>
              <a:t> </a:t>
            </a:r>
            <a:r>
              <a:rPr lang="fr-FR" dirty="0"/>
              <a:t>are </a:t>
            </a:r>
            <a:r>
              <a:rPr lang="fr-FR" dirty="0" err="1"/>
              <a:t>submitted</a:t>
            </a:r>
            <a:r>
              <a:rPr lang="fr-FR" dirty="0"/>
              <a:t> to Human Resources,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a </a:t>
            </a:r>
            <a:r>
              <a:rPr lang="fr-FR" dirty="0" err="1"/>
              <a:t>recommendation</a:t>
            </a:r>
            <a:r>
              <a:rPr lang="fr-FR" dirty="0"/>
              <a:t> to the </a:t>
            </a:r>
            <a:r>
              <a:rPr lang="fr-FR" dirty="0" err="1"/>
              <a:t>Remuneration</a:t>
            </a:r>
            <a:r>
              <a:rPr lang="fr-FR" dirty="0"/>
              <a:t> </a:t>
            </a:r>
            <a:r>
              <a:rPr lang="fr-FR" dirty="0" err="1"/>
              <a:t>Committee</a:t>
            </a:r>
            <a:endParaRPr lang="fr-FR" dirty="0"/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Remuneration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makes</a:t>
            </a:r>
            <a:r>
              <a:rPr lang="fr-FR" dirty="0" smtClean="0"/>
              <a:t> a final </a:t>
            </a:r>
            <a:r>
              <a:rPr lang="fr-FR" dirty="0" err="1" smtClean="0"/>
              <a:t>determination</a:t>
            </a:r>
            <a:r>
              <a:rPr lang="fr-FR" dirty="0" smtClean="0"/>
              <a:t> on </a:t>
            </a:r>
            <a:r>
              <a:rPr lang="fr-FR" dirty="0" err="1" smtClean="0"/>
              <a:t>category</a:t>
            </a:r>
            <a:r>
              <a:rPr lang="fr-FR" dirty="0" smtClean="0"/>
              <a:t> and </a:t>
            </a:r>
            <a:r>
              <a:rPr lang="fr-FR" dirty="0" err="1" smtClean="0"/>
              <a:t>salary</a:t>
            </a:r>
            <a:r>
              <a:rPr lang="fr-FR" dirty="0" smtClean="0"/>
              <a:t>, and </a:t>
            </a:r>
            <a:r>
              <a:rPr lang="fr-FR" dirty="0" err="1" smtClean="0"/>
              <a:t>prioritizes</a:t>
            </a:r>
            <a:r>
              <a:rPr lang="fr-FR" dirty="0" smtClean="0"/>
              <a:t> </a:t>
            </a:r>
            <a:r>
              <a:rPr lang="fr-FR" dirty="0" err="1" smtClean="0"/>
              <a:t>requests</a:t>
            </a:r>
            <a:r>
              <a:rPr lang="fr-FR" dirty="0" smtClean="0"/>
              <a:t> for new positions</a:t>
            </a:r>
          </a:p>
          <a:p>
            <a:pPr algn="just"/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approved</a:t>
            </a:r>
            <a:r>
              <a:rPr lang="fr-FR" dirty="0" smtClean="0"/>
              <a:t>, the new position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err="1"/>
              <a:t>beginning</a:t>
            </a:r>
            <a:r>
              <a:rPr lang="fr-FR" dirty="0"/>
              <a:t> of the </a:t>
            </a:r>
            <a:r>
              <a:rPr lang="fr-FR" dirty="0" err="1"/>
              <a:t>next</a:t>
            </a:r>
            <a:r>
              <a:rPr lang="fr-FR" dirty="0"/>
              <a:t> fiscal </a:t>
            </a:r>
            <a:r>
              <a:rPr lang="fr-FR" dirty="0" err="1"/>
              <a:t>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357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1651</Words>
  <Application>Microsoft Office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HUMAN RESOURCES POLICIES GOVERNING HIRES, SALARY RAISES, PROMOTIONS AND BONUSES</vt:lpstr>
      <vt:lpstr>REMUNERATION COMMITTEES</vt:lpstr>
      <vt:lpstr>BONUSES</vt:lpstr>
      <vt:lpstr>DISCRETIONARY BONUSES</vt:lpstr>
      <vt:lpstr>MODIFICATION OF JOB DESCRIPTIONS AND CATEGORIES</vt:lpstr>
      <vt:lpstr>MODIFICATION OF JOB DESCRIPTIONS AND CATEGORIES</vt:lpstr>
      <vt:lpstr>LEAVES OF ABSENCE</vt:lpstr>
      <vt:lpstr>SABBATICAL LEAVES AND COURSE RELEASES</vt:lpstr>
      <vt:lpstr>CREATION OF NEW POSITIONS ADMINISTRATIVE STAFF</vt:lpstr>
      <vt:lpstr>CREATION OF NEW POSITIONS PERMANENT FULL-TIME FACULTY</vt:lpstr>
      <vt:lpstr>CREATION OF NEW POSITIONS PERMANENT PART-TIME FACULTY</vt:lpstr>
      <vt:lpstr>CREATION OF NEW POSITIONS TEMPORARY PART-TIME FACULTY</vt:lpstr>
      <vt:lpstr>HIRING PROCESS</vt:lpstr>
      <vt:lpstr>HIRING PROCEDURE</vt:lpstr>
      <vt:lpstr>SALARY INCREASES</vt:lpstr>
      <vt:lpstr>REGULATIONS CONCERNING WORKING CONDITIONS</vt:lpstr>
      <vt:lpstr>VACATIONS AND HOLIDAYS</vt:lpstr>
      <vt:lpstr>BREAKS AND REST DAYS</vt:lpstr>
      <vt:lpstr>EMPLOYMENT CATEGORIES NON CADRE EMPLOYEES</vt:lpstr>
      <vt:lpstr>EMPLOYMENT CATEGORIES ADMINISTRATIVE CADRES</vt:lpstr>
      <vt:lpstr>EMPLOYMENT CATEGORIES FACULTY</vt:lpstr>
      <vt:lpstr>OVERTIME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POLICIES GOVERNING HIRES, SALARY RAISES, PROMOTIONS AND BONUSES</dc:title>
  <dc:creator>M. Savéan</dc:creator>
  <cp:lastModifiedBy>M. Savéan</cp:lastModifiedBy>
  <cp:revision>12</cp:revision>
  <dcterms:created xsi:type="dcterms:W3CDTF">2014-01-17T09:32:15Z</dcterms:created>
  <dcterms:modified xsi:type="dcterms:W3CDTF">2014-01-20T08:50:39Z</dcterms:modified>
</cp:coreProperties>
</file>